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56" r:id="rId1"/>
  </p:sldMasterIdLst>
  <p:notesMasterIdLst>
    <p:notesMasterId r:id="rId36"/>
  </p:notesMasterIdLst>
  <p:sldIdLst>
    <p:sldId id="257" r:id="rId2"/>
    <p:sldId id="269" r:id="rId3"/>
    <p:sldId id="283" r:id="rId4"/>
    <p:sldId id="308" r:id="rId5"/>
    <p:sldId id="270" r:id="rId6"/>
    <p:sldId id="271" r:id="rId7"/>
    <p:sldId id="352" r:id="rId8"/>
    <p:sldId id="380" r:id="rId9"/>
    <p:sldId id="344" r:id="rId10"/>
    <p:sldId id="325" r:id="rId11"/>
    <p:sldId id="386" r:id="rId12"/>
    <p:sldId id="364" r:id="rId13"/>
    <p:sldId id="383" r:id="rId14"/>
    <p:sldId id="384" r:id="rId15"/>
    <p:sldId id="387" r:id="rId16"/>
    <p:sldId id="388" r:id="rId17"/>
    <p:sldId id="389" r:id="rId18"/>
    <p:sldId id="390" r:id="rId19"/>
    <p:sldId id="363" r:id="rId20"/>
    <p:sldId id="365" r:id="rId21"/>
    <p:sldId id="376" r:id="rId22"/>
    <p:sldId id="377" r:id="rId23"/>
    <p:sldId id="379" r:id="rId24"/>
    <p:sldId id="378" r:id="rId25"/>
    <p:sldId id="382" r:id="rId26"/>
    <p:sldId id="321" r:id="rId27"/>
    <p:sldId id="272" r:id="rId28"/>
    <p:sldId id="284" r:id="rId29"/>
    <p:sldId id="302" r:id="rId30"/>
    <p:sldId id="317" r:id="rId31"/>
    <p:sldId id="353" r:id="rId32"/>
    <p:sldId id="332" r:id="rId33"/>
    <p:sldId id="333" r:id="rId34"/>
    <p:sldId id="33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E8"/>
    <a:srgbClr val="506095"/>
    <a:srgbClr val="395894"/>
    <a:srgbClr val="5D5D5D"/>
    <a:srgbClr val="B4595F"/>
    <a:srgbClr val="FF8601"/>
    <a:srgbClr val="303E7F"/>
    <a:srgbClr val="987242"/>
    <a:srgbClr val="5C3A0B"/>
    <a:srgbClr val="764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9" autoAdjust="0"/>
    <p:restoredTop sz="74685" autoAdjust="0"/>
  </p:normalViewPr>
  <p:slideViewPr>
    <p:cSldViewPr snapToGrid="0">
      <p:cViewPr varScale="1">
        <p:scale>
          <a:sx n="64" d="100"/>
          <a:sy n="64" d="100"/>
        </p:scale>
        <p:origin x="336" y="7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5069F2-0493-4CB7-BF9C-31E11E038F03}" type="datetime1">
              <a:rPr lang="ko-KR" altLang="en-US"/>
              <a:pPr lvl="0">
                <a:defRPr/>
              </a:pPr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09D45B2-970D-407B-8627-E356ED18371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344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12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질문의 </a:t>
            </a:r>
            <a:r>
              <a:rPr lang="en-US" altLang="ko-KR" dirty="0"/>
              <a:t>97%</a:t>
            </a:r>
            <a:r>
              <a:rPr lang="ko-KR" altLang="en-US" dirty="0"/>
              <a:t>가 데이터</a:t>
            </a:r>
            <a:r>
              <a:rPr lang="en-US" altLang="ko-KR" dirty="0"/>
              <a:t>, UI/UX, </a:t>
            </a:r>
            <a:r>
              <a:rPr lang="ko-KR" altLang="en-US" dirty="0"/>
              <a:t>차별성에 대한 내용 이었고</a:t>
            </a:r>
            <a:br>
              <a:rPr lang="en-US" altLang="ko-KR" dirty="0"/>
            </a:br>
            <a:r>
              <a:rPr lang="ko-KR" altLang="en-US" dirty="0"/>
              <a:t>차별성은 이미 갖춘 아이템이라고 생각을 하여 나머지 데이터와 </a:t>
            </a:r>
            <a:r>
              <a:rPr lang="en-US" altLang="ko-KR" dirty="0"/>
              <a:t>UI/UX</a:t>
            </a:r>
            <a:r>
              <a:rPr lang="ko-KR" altLang="en-US" dirty="0"/>
              <a:t>에 집중을 하기로 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그럼 어떤 데이터 어떤 </a:t>
            </a:r>
            <a:r>
              <a:rPr lang="en-US" altLang="ko-KR" dirty="0"/>
              <a:t>UI/UX</a:t>
            </a:r>
            <a:r>
              <a:rPr lang="ko-KR" altLang="en-US" dirty="0"/>
              <a:t>를 </a:t>
            </a:r>
            <a:r>
              <a:rPr lang="ko-KR" altLang="en-US" dirty="0" err="1"/>
              <a:t>그려야하는가</a:t>
            </a:r>
            <a:r>
              <a:rPr lang="en-US" altLang="ko-KR" dirty="0"/>
              <a:t>? </a:t>
            </a:r>
            <a:r>
              <a:rPr lang="ko-KR" altLang="en-US" dirty="0"/>
              <a:t>에 대해서는 세부적으로 저희가 질문 데이터를 다시 분류 </a:t>
            </a:r>
            <a:r>
              <a:rPr lang="ko-KR" altLang="en-US" dirty="0" err="1"/>
              <a:t>하였는대요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데이터 부분에서는 신뢰도가 가장 중요하였고</a:t>
            </a:r>
            <a:r>
              <a:rPr lang="en-US" altLang="ko-KR" dirty="0"/>
              <a:t>, UI/UX </a:t>
            </a:r>
            <a:r>
              <a:rPr lang="ko-KR" altLang="en-US" dirty="0"/>
              <a:t>에서는 사용자를 고려한 기능인가</a:t>
            </a:r>
            <a:r>
              <a:rPr lang="en-US" altLang="ko-KR" dirty="0"/>
              <a:t>, </a:t>
            </a:r>
            <a:r>
              <a:rPr lang="ko-KR" altLang="en-US" dirty="0"/>
              <a:t>단순히 맵 </a:t>
            </a:r>
            <a:r>
              <a:rPr lang="en-US" altLang="ko-KR" dirty="0"/>
              <a:t>API</a:t>
            </a:r>
            <a:r>
              <a:rPr lang="ko-KR" altLang="en-US" dirty="0"/>
              <a:t>를 호출하는 것에 끝나는 기능이 아닌가를 고려하자라고 정하게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499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질문의 </a:t>
            </a:r>
            <a:r>
              <a:rPr lang="en-US" altLang="ko-KR" dirty="0"/>
              <a:t>97%</a:t>
            </a:r>
            <a:r>
              <a:rPr lang="ko-KR" altLang="en-US" dirty="0"/>
              <a:t>가 데이터</a:t>
            </a:r>
            <a:r>
              <a:rPr lang="en-US" altLang="ko-KR" dirty="0"/>
              <a:t>, UI/UX, </a:t>
            </a:r>
            <a:r>
              <a:rPr lang="ko-KR" altLang="en-US" dirty="0"/>
              <a:t>차별성에 대한 내용 이었고</a:t>
            </a:r>
            <a:br>
              <a:rPr lang="en-US" altLang="ko-KR" dirty="0"/>
            </a:br>
            <a:r>
              <a:rPr lang="ko-KR" altLang="en-US" dirty="0"/>
              <a:t>차별성은 이미 갖춘 아이템이라고 생각을 하여 나머지 데이터와 </a:t>
            </a:r>
            <a:r>
              <a:rPr lang="en-US" altLang="ko-KR" dirty="0"/>
              <a:t>UI/UX</a:t>
            </a:r>
            <a:r>
              <a:rPr lang="ko-KR" altLang="en-US" dirty="0"/>
              <a:t>에 집중을 하기로 하였습니다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그럼 어떤 데이터 어떤 </a:t>
            </a:r>
            <a:r>
              <a:rPr lang="en-US" altLang="ko-KR" dirty="0"/>
              <a:t>UI/UX</a:t>
            </a:r>
            <a:r>
              <a:rPr lang="ko-KR" altLang="en-US" dirty="0"/>
              <a:t>를 그려야 하는가</a:t>
            </a:r>
            <a:r>
              <a:rPr lang="en-US" altLang="ko-KR" dirty="0"/>
              <a:t>? </a:t>
            </a:r>
            <a:r>
              <a:rPr lang="ko-KR" altLang="en-US" dirty="0"/>
              <a:t>에 대해서는 세부적으로 저희가 질문 데이터를 다시 분류 </a:t>
            </a:r>
            <a:r>
              <a:rPr lang="ko-KR" altLang="en-US" dirty="0" err="1"/>
              <a:t>하였는대요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데이터 부분에서는 신뢰도가 가장 중요하였고</a:t>
            </a:r>
            <a:r>
              <a:rPr lang="en-US" altLang="ko-KR" dirty="0"/>
              <a:t>, UI/UX </a:t>
            </a:r>
            <a:r>
              <a:rPr lang="ko-KR" altLang="en-US" dirty="0"/>
              <a:t>에서는 사용자를 고려한 기능인가</a:t>
            </a:r>
            <a:r>
              <a:rPr lang="en-US" altLang="ko-KR" dirty="0"/>
              <a:t>, </a:t>
            </a:r>
            <a:r>
              <a:rPr lang="ko-KR" altLang="en-US" dirty="0"/>
              <a:t>단순히 맵 </a:t>
            </a:r>
            <a:r>
              <a:rPr lang="en-US" altLang="ko-KR" dirty="0"/>
              <a:t>API</a:t>
            </a:r>
            <a:r>
              <a:rPr lang="ko-KR" altLang="en-US" dirty="0"/>
              <a:t>를 호출하는 것에 끝나는 기능이 아닌가를 고려하자라고 정하게 되었습니다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될 수 있으면 </a:t>
            </a:r>
            <a:r>
              <a:rPr lang="en-US" altLang="ko-KR" dirty="0"/>
              <a:t>, </a:t>
            </a:r>
            <a:r>
              <a:rPr lang="ko-KR" altLang="en-US" dirty="0" err="1"/>
              <a:t>크롤링이</a:t>
            </a:r>
            <a:r>
              <a:rPr lang="ko-KR" altLang="en-US" dirty="0"/>
              <a:t> 아닌 </a:t>
            </a:r>
            <a:r>
              <a:rPr lang="en-US" altLang="ko-KR" dirty="0"/>
              <a:t>API</a:t>
            </a:r>
            <a:r>
              <a:rPr lang="ko-KR" altLang="en-US" dirty="0"/>
              <a:t>로 가져오도록 하고</a:t>
            </a:r>
            <a:r>
              <a:rPr lang="en-US" altLang="ko-KR" dirty="0"/>
              <a:t>, </a:t>
            </a:r>
            <a:r>
              <a:rPr lang="ko-KR" altLang="en-US" dirty="0"/>
              <a:t>책 제목으로 모든 도서제공처에 검색을 하는 것이</a:t>
            </a:r>
            <a:br>
              <a:rPr lang="en-US" altLang="ko-KR" dirty="0"/>
            </a:br>
            <a:r>
              <a:rPr lang="ko-KR" altLang="en-US" dirty="0"/>
              <a:t>아니라</a:t>
            </a:r>
            <a:r>
              <a:rPr lang="en-US" altLang="ko-KR" dirty="0"/>
              <a:t>, </a:t>
            </a:r>
            <a:r>
              <a:rPr lang="ko-KR" altLang="en-US" dirty="0"/>
              <a:t>필터를 거쳐서 </a:t>
            </a:r>
            <a:r>
              <a:rPr lang="en-US" altLang="ko-KR" dirty="0" err="1"/>
              <a:t>isbn</a:t>
            </a:r>
            <a:r>
              <a:rPr lang="ko-KR" altLang="en-US" dirty="0"/>
              <a:t>으로 모든 도서 제공처에 검색을 하자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UI/UX : </a:t>
            </a:r>
            <a:r>
              <a:rPr lang="ko-KR" altLang="en-US" dirty="0"/>
              <a:t>사용자를 고려하고</a:t>
            </a:r>
            <a:r>
              <a:rPr lang="en-US" altLang="ko-KR" dirty="0"/>
              <a:t>, </a:t>
            </a:r>
            <a:r>
              <a:rPr lang="ko-KR" altLang="en-US" dirty="0"/>
              <a:t>공공 데이터를 활용하자에 초점을 맞추게 되었습니다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646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데이터 신뢰가정을 생각하면서 저희가 겪었던 문제점이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사용자가 도서 이름을 정확하게 </a:t>
            </a:r>
            <a:r>
              <a:rPr lang="ko-KR" altLang="en-US" dirty="0" err="1"/>
              <a:t>모를때</a:t>
            </a:r>
            <a:r>
              <a:rPr lang="ko-KR" altLang="en-US" dirty="0"/>
              <a:t> 보이시는 바와 같이 </a:t>
            </a:r>
            <a:r>
              <a:rPr lang="en-US" altLang="ko-KR" dirty="0"/>
              <a:t>C</a:t>
            </a:r>
            <a:r>
              <a:rPr lang="ko-KR" altLang="en-US" dirty="0" err="1"/>
              <a:t>언어라고만</a:t>
            </a:r>
            <a:r>
              <a:rPr lang="ko-KR" altLang="en-US" dirty="0"/>
              <a:t> 검색하는 경우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도서 </a:t>
            </a:r>
            <a:r>
              <a:rPr lang="ko-KR" altLang="en-US" dirty="0" err="1"/>
              <a:t>제공처</a:t>
            </a:r>
            <a:r>
              <a:rPr lang="ko-KR" altLang="en-US" dirty="0"/>
              <a:t> 별로 이 검색어를 바로 전달하면</a:t>
            </a:r>
            <a:r>
              <a:rPr lang="en-US" altLang="ko-KR" dirty="0"/>
              <a:t>, </a:t>
            </a:r>
            <a:r>
              <a:rPr lang="ko-KR" altLang="en-US" dirty="0" err="1"/>
              <a:t>제공처</a:t>
            </a:r>
            <a:r>
              <a:rPr lang="ko-KR" altLang="en-US" dirty="0"/>
              <a:t> 별로 검색 알고리즘이 달라 일괄된 검색 결과를 제공하지 못 하였고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 팀은 이러한 부분에서 사용자에게 일괄적인 검색결과를 보여줘야 신뢰도가 있지 않을까 라는 생각을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932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그래서 저희는 특정 제공처를 선정해</a:t>
            </a:r>
            <a:br>
              <a:rPr lang="en-US" altLang="ko-KR" dirty="0"/>
            </a:br>
            <a:r>
              <a:rPr lang="ko-KR" altLang="en-US" dirty="0"/>
              <a:t>검색어를 특정 제공처에만 검색 후 </a:t>
            </a:r>
            <a:br>
              <a:rPr lang="en-US" altLang="ko-KR" dirty="0"/>
            </a:br>
            <a:r>
              <a:rPr lang="ko-KR" altLang="en-US" dirty="0"/>
              <a:t>나오는 책들의 </a:t>
            </a:r>
            <a:r>
              <a:rPr lang="en-US" altLang="ko-KR" dirty="0"/>
              <a:t>ISBN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책의 주민번호를 각각 얻은 후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검색할 도서 제공처들에 검색어가 아닌 </a:t>
            </a:r>
            <a:r>
              <a:rPr lang="en-US" altLang="ko-KR" dirty="0"/>
              <a:t>ISBN</a:t>
            </a:r>
            <a:r>
              <a:rPr lang="ko-KR" altLang="en-US" dirty="0"/>
              <a:t>을 검색한 결과를 보여주어 일괄된 검색 결과를 제공하는 방식으로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데이터의 신뢰도를 챙기려고 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물론 이러한 방식은 검색 결과가 도서 </a:t>
            </a:r>
            <a:r>
              <a:rPr lang="ko-KR" altLang="en-US" dirty="0" err="1"/>
              <a:t>제공처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 의존하게 되지만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가지고 있는 데이터 중 가장 많은 도서를 가지고 있는 전국 공공 도서관을 도서 </a:t>
            </a:r>
            <a:r>
              <a:rPr lang="ko-KR" altLang="en-US" dirty="0" err="1"/>
              <a:t>제공처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로 선정하여</a:t>
            </a:r>
            <a:br>
              <a:rPr lang="en-US" altLang="ko-KR" dirty="0"/>
            </a:br>
            <a:r>
              <a:rPr lang="ko-KR" altLang="en-US" dirty="0"/>
              <a:t>이를 해결하려고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520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근처 도서서 제공처를 보여주고</a:t>
            </a:r>
            <a:r>
              <a:rPr lang="en-US" altLang="ko-KR" dirty="0"/>
              <a:t>, </a:t>
            </a:r>
            <a:r>
              <a:rPr lang="ko-KR" altLang="en-US" dirty="0" err="1"/>
              <a:t>길찾기</a:t>
            </a:r>
            <a:r>
              <a:rPr lang="ko-KR" altLang="en-US" dirty="0"/>
              <a:t> 기능이 가능한 서비스이기 때문에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저희는 추천경로로 설정 했던 지점을 </a:t>
            </a:r>
            <a:r>
              <a:rPr lang="en-US" altLang="ko-KR" dirty="0"/>
              <a:t>UI </a:t>
            </a:r>
            <a:r>
              <a:rPr lang="ko-KR" altLang="en-US" dirty="0"/>
              <a:t>에 그대로 남기는 방식으로 사용자가 더욱 편리하게 서비스를 이용할 수 있도록 </a:t>
            </a:r>
            <a:br>
              <a:rPr lang="en-US" altLang="ko-KR" dirty="0"/>
            </a:br>
            <a:r>
              <a:rPr lang="ko-KR" altLang="en-US" dirty="0"/>
              <a:t>개발하였습니다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356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개인 독립 북카페 아동서점 정보를 정제해주는 공공데이터가 있었는데</a:t>
            </a:r>
            <a:r>
              <a:rPr lang="en-US" altLang="ko-KR" dirty="0"/>
              <a:t> </a:t>
            </a:r>
            <a:r>
              <a:rPr lang="ko-KR" altLang="en-US" dirty="0"/>
              <a:t>이들은 </a:t>
            </a:r>
            <a:r>
              <a:rPr lang="en-US" altLang="ko-KR" dirty="0" err="1"/>
              <a:t>api</a:t>
            </a:r>
            <a:r>
              <a:rPr lang="ko-KR" altLang="en-US" dirty="0"/>
              <a:t>도 없었고</a:t>
            </a:r>
            <a:br>
              <a:rPr lang="en-US" altLang="ko-KR" dirty="0"/>
            </a:br>
            <a:r>
              <a:rPr lang="ko-KR" altLang="en-US" dirty="0"/>
              <a:t>단순히 엑셀 자체의 로 데이터만 존재하였습니다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그래서 </a:t>
            </a:r>
            <a:r>
              <a:rPr lang="en-US" altLang="ko-KR" dirty="0"/>
              <a:t> 2600</a:t>
            </a:r>
            <a:r>
              <a:rPr lang="ko-KR" altLang="en-US" dirty="0"/>
              <a:t>개의 데이터가 </a:t>
            </a:r>
            <a:r>
              <a:rPr lang="en-US" altLang="ko-KR" dirty="0"/>
              <a:t>4</a:t>
            </a:r>
            <a:r>
              <a:rPr lang="ko-KR" altLang="en-US" dirty="0"/>
              <a:t>개로 분리되어 있었는데</a:t>
            </a:r>
            <a:r>
              <a:rPr lang="en-US" altLang="ko-KR" dirty="0"/>
              <a:t>, </a:t>
            </a:r>
            <a:r>
              <a:rPr lang="ko-KR" altLang="en-US" dirty="0"/>
              <a:t>이를 합치고</a:t>
            </a:r>
            <a:r>
              <a:rPr lang="en-US" altLang="ko-KR" dirty="0"/>
              <a:t> </a:t>
            </a:r>
            <a:r>
              <a:rPr lang="ko-KR" altLang="en-US" dirty="0"/>
              <a:t>하루내내 정제하여 </a:t>
            </a:r>
            <a:r>
              <a:rPr lang="en-US" altLang="ko-KR" dirty="0" err="1"/>
              <a:t>json</a:t>
            </a:r>
            <a:r>
              <a:rPr lang="ko-KR" altLang="en-US" dirty="0"/>
              <a:t>형식으로 변환하는 방식으로 활용해</a:t>
            </a:r>
            <a:br>
              <a:rPr lang="en-US" altLang="ko-KR" dirty="0"/>
            </a:br>
            <a:r>
              <a:rPr lang="ko-KR" altLang="en-US" dirty="0"/>
              <a:t>사용자들에게 정보를 제공해줄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17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26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2573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2312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302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307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90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360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이외에도 공공데이터를 활용한 공모전에 참가를 기대해볼 수 </a:t>
            </a:r>
            <a:r>
              <a:rPr lang="ko-KR" altLang="en-US" dirty="0" err="1"/>
              <a:t>있습니자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감사합니다 질문받도록하겠습니다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데이터 상으로는 </a:t>
            </a:r>
            <a:r>
              <a:rPr lang="en-US" altLang="ko-KR" dirty="0"/>
              <a:t>~~ </a:t>
            </a:r>
            <a:r>
              <a:rPr lang="ko-KR" altLang="en-US" dirty="0"/>
              <a:t>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545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https://voracious-lamp-</a:t>
            </a:r>
            <a:r>
              <a:rPr lang="en-US" altLang="ko-KR" dirty="0" err="1"/>
              <a:t>0b4.notion.site</a:t>
            </a:r>
            <a:r>
              <a:rPr lang="en-US" altLang="ko-KR" dirty="0"/>
              <a:t>/</a:t>
            </a:r>
            <a:r>
              <a:rPr lang="en-US" altLang="ko-KR" dirty="0" err="1"/>
              <a:t>34d9a24517934098a0e61da1eac93ecd</a:t>
            </a:r>
            <a:endParaRPr lang="en-US" altLang="ko-KR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D45B2-970D-407B-8627-E356ED18371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91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D45B2-970D-407B-8627-E356ED18371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1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컴퓨터로 잘 될 경우 바로 넘어가도록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D45B2-970D-407B-8627-E356ED18371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26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264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09D45B2-970D-407B-8627-E356ED18371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58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0D09B39-B48B-45D6-8174-E975A5CB124E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F6801FB-E201-46DB-A7B2-A7DD60433CCE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D45D58D-D268-4180-ABDB-9424A492206A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EDF85C8-7DB0-434C-B207-FB2F8142DCF7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5811838"/>
            <a:ext cx="2743200" cy="365125"/>
          </a:xfrm>
        </p:spPr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133AF92-2EA4-4091-822F-3E95C6D8988C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E631F4A-0833-4338-9BAF-EB9FDD713B47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FEF964B-C492-4355-9F29-22085E8B483A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FB765B0-0E6A-4718-8E0E-57F5D23B5389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3258807-0CE2-4238-8831-09E6FE2934FE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6A3B2C9-DC82-47F2-87E1-519F20C8F0FF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CC0ADD-2010-4D66-A032-B04417592AE0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dpi="0" rotWithShape="1">
          <a:blip r:embed="rId13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5121C10-DF0A-4013-B3CA-B618C3C9EC2F}" type="datetime1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1FB8B07-74BD-4F18-9624-DE8F64B53B0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0D7CCC-48B4-498F-8AB5-EBA58A9700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/>
          <p:nvPr/>
        </p:nvSpPr>
        <p:spPr>
          <a:xfrm>
            <a:off x="3944355" y="2878549"/>
            <a:ext cx="4481089" cy="1278702"/>
          </a:xfrm>
          <a:prstGeom prst="rect">
            <a:avLst/>
          </a:prstGeom>
          <a:solidFill>
            <a:srgbClr val="C4DDE8"/>
          </a:solidFill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ko-KR" altLang="en-US" dirty="0">
                <a:solidFill>
                  <a:srgbClr val="395894"/>
                </a:solidFill>
                <a:latin typeface="a옛날사진관3"/>
                <a:ea typeface="a옛날사진관3"/>
              </a:rPr>
              <a:t>당신 근처의 도서</a:t>
            </a:r>
            <a:endParaRPr lang="en-US" altLang="ko-KR" dirty="0">
              <a:solidFill>
                <a:srgbClr val="395894"/>
              </a:solidFill>
              <a:latin typeface="a옛날사진관3"/>
              <a:ea typeface="a옛날사진관3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4D4C75B-7CB3-4850-A122-B80CCA750D87}"/>
              </a:ext>
            </a:extLst>
          </p:cNvPr>
          <p:cNvSpPr txBox="1"/>
          <p:nvPr/>
        </p:nvSpPr>
        <p:spPr>
          <a:xfrm>
            <a:off x="3944355" y="2288555"/>
            <a:ext cx="4482000" cy="1278702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000" dirty="0">
                <a:solidFill>
                  <a:srgbClr val="395894"/>
                </a:solidFill>
                <a:latin typeface="a옛날사진관3"/>
                <a:ea typeface="a옛날사진관3"/>
              </a:rPr>
              <a:t>Team mains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200253-A649-52A7-CEE1-2AB5729F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1"/>
          <p:cNvSpPr txBox="1"/>
          <p:nvPr/>
        </p:nvSpPr>
        <p:spPr>
          <a:xfrm>
            <a:off x="18382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6F7E8C-D226-43DA-90A3-3BB4278D7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" t="55022" r="33010" b="2245"/>
          <a:stretch/>
        </p:blipFill>
        <p:spPr>
          <a:xfrm>
            <a:off x="529860" y="2413942"/>
            <a:ext cx="5462597" cy="2933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28F93A-BBB8-4F73-8B78-3E1402127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0" t="11706" r="49231" b="12347"/>
          <a:stretch/>
        </p:blipFill>
        <p:spPr>
          <a:xfrm>
            <a:off x="6089874" y="2413942"/>
            <a:ext cx="5931462" cy="293352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6FCCFE1-3522-2D1A-4F19-0A5749E79BEF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A984F89-29A1-0215-1E15-7EAC9461D6FA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C15E5CD-0D14-B627-D5D2-2B9AF3B7AA64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500" dirty="0">
                <a:solidFill>
                  <a:srgbClr val="303E7F"/>
                </a:solidFill>
                <a:latin typeface="a카리스마"/>
                <a:ea typeface="a카리스마"/>
              </a:rPr>
              <a:t>JSON </a:t>
            </a: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인터페이스 명세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D2579-9405-EC8C-4195-05C19DE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1"/>
          <p:cNvSpPr txBox="1"/>
          <p:nvPr/>
        </p:nvSpPr>
        <p:spPr>
          <a:xfrm>
            <a:off x="18382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6FCCFE1-3522-2D1A-4F19-0A5749E79BEF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A984F89-29A1-0215-1E15-7EAC9461D6FA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C15E5CD-0D14-B627-D5D2-2B9AF3B7AA64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500" dirty="0">
                <a:solidFill>
                  <a:srgbClr val="303E7F"/>
                </a:solidFill>
                <a:latin typeface="a카리스마"/>
                <a:ea typeface="a카리스마"/>
              </a:rPr>
              <a:t>JSON </a:t>
            </a: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인터페이스 명세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F688436-9736-888C-ECC8-298140C89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" t="5119" r="24293" b="5336"/>
          <a:stretch/>
        </p:blipFill>
        <p:spPr>
          <a:xfrm>
            <a:off x="456142" y="1541813"/>
            <a:ext cx="6653668" cy="2659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628B9C-AF99-1069-9FDC-577FEC768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3" t="3750" r="11389" b="5521"/>
          <a:stretch/>
        </p:blipFill>
        <p:spPr>
          <a:xfrm>
            <a:off x="5831126" y="2649202"/>
            <a:ext cx="5696847" cy="3104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5B095D-D617-0F35-A2D7-02F18EDC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EC21BB83-5DFD-9E5B-7A1D-2612C5F5002E}"/>
              </a:ext>
            </a:extLst>
          </p:cNvPr>
          <p:cNvSpPr/>
          <p:nvPr/>
        </p:nvSpPr>
        <p:spPr>
          <a:xfrm>
            <a:off x="543011" y="2894183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아이템은 정했는데 어떻게 개발을 해야 할까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?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39E81D0-DBCB-B5D8-7E02-A8F6C9CBD4BE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46508B9-4DEA-211E-0E3C-2DA3FDF6ECF1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60C0A80-9597-564E-98E4-EE4FB57A9610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2BE32A-D7A5-2117-2A95-2E604CC3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_x222856064">
            <a:extLst>
              <a:ext uri="{FF2B5EF4-FFF2-40B4-BE49-F238E27FC236}">
                <a16:creationId xmlns:a16="http://schemas.microsoft.com/office/drawing/2014/main" id="{42FDCBC3-0556-99F7-CDE8-AC12E5FDC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064" y="1542848"/>
            <a:ext cx="8540238" cy="229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2856208">
            <a:extLst>
              <a:ext uri="{FF2B5EF4-FFF2-40B4-BE49-F238E27FC236}">
                <a16:creationId xmlns:a16="http://schemas.microsoft.com/office/drawing/2014/main" id="{B0C0F423-65BE-AEE4-E751-94C9D391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98" y="2620778"/>
            <a:ext cx="6392188" cy="26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5809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543011" y="5560865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아이디어 발표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중간 발표에서 수집한 질문들을 활용하자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!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FBD188F-EDE9-16A5-6422-BE1EFF298CED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3101D50-F80F-D001-2355-AC50DDC5E90E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FDF874F-13C3-BC2F-3CF7-A3004E1746B9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0BEC67-725D-BF7C-F0CF-C73EA71D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9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030E9EB-A861-AA35-EDB5-6450547BA531}"/>
              </a:ext>
            </a:extLst>
          </p:cNvPr>
          <p:cNvSpPr/>
          <p:nvPr/>
        </p:nvSpPr>
        <p:spPr>
          <a:xfrm>
            <a:off x="7376344" y="4000601"/>
            <a:ext cx="518159" cy="716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B9148B3-D75A-8C1D-0790-EE0C32B4C0D9}"/>
              </a:ext>
            </a:extLst>
          </p:cNvPr>
          <p:cNvSpPr/>
          <p:nvPr/>
        </p:nvSpPr>
        <p:spPr>
          <a:xfrm>
            <a:off x="8618634" y="4003542"/>
            <a:ext cx="518159" cy="716281"/>
          </a:xfrm>
          <a:prstGeom prst="roundRect">
            <a:avLst/>
          </a:prstGeom>
          <a:solidFill>
            <a:srgbClr val="E8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제목 1">
            <a:extLst>
              <a:ext uri="{FF2B5EF4-FFF2-40B4-BE49-F238E27FC236}">
                <a16:creationId xmlns:a16="http://schemas.microsoft.com/office/drawing/2014/main" id="{FC602542-4335-0A44-892A-EE1AB041F48C}"/>
              </a:ext>
            </a:extLst>
          </p:cNvPr>
          <p:cNvSpPr txBox="1">
            <a:spLocks/>
          </p:cNvSpPr>
          <p:nvPr/>
        </p:nvSpPr>
        <p:spPr>
          <a:xfrm>
            <a:off x="8537024" y="3518642"/>
            <a:ext cx="647646" cy="472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10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137ADC1-869A-83C8-054B-1582E631DB97}"/>
              </a:ext>
            </a:extLst>
          </p:cNvPr>
          <p:cNvSpPr/>
          <p:nvPr/>
        </p:nvSpPr>
        <p:spPr>
          <a:xfrm>
            <a:off x="7019625" y="4676544"/>
            <a:ext cx="3600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제목 1">
            <a:extLst>
              <a:ext uri="{FF2B5EF4-FFF2-40B4-BE49-F238E27FC236}">
                <a16:creationId xmlns:a16="http://schemas.microsoft.com/office/drawing/2014/main" id="{A9B7EA16-7145-83B6-5CB0-0896B023C149}"/>
              </a:ext>
            </a:extLst>
          </p:cNvPr>
          <p:cNvSpPr txBox="1">
            <a:spLocks/>
          </p:cNvSpPr>
          <p:nvPr/>
        </p:nvSpPr>
        <p:spPr>
          <a:xfrm>
            <a:off x="9782112" y="4107680"/>
            <a:ext cx="526777" cy="474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</p:txBody>
      </p:sp>
      <p:sp>
        <p:nvSpPr>
          <p:cNvPr id="84" name="제목 1">
            <a:extLst>
              <a:ext uri="{FF2B5EF4-FFF2-40B4-BE49-F238E27FC236}">
                <a16:creationId xmlns:a16="http://schemas.microsoft.com/office/drawing/2014/main" id="{425F1555-C85D-A569-D1E4-3422B75CA2C3}"/>
              </a:ext>
            </a:extLst>
          </p:cNvPr>
          <p:cNvSpPr txBox="1">
            <a:spLocks/>
          </p:cNvSpPr>
          <p:nvPr/>
        </p:nvSpPr>
        <p:spPr>
          <a:xfrm>
            <a:off x="7043194" y="4621554"/>
            <a:ext cx="1772220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사용성 고려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5" name="제목 1">
            <a:extLst>
              <a:ext uri="{FF2B5EF4-FFF2-40B4-BE49-F238E27FC236}">
                <a16:creationId xmlns:a16="http://schemas.microsoft.com/office/drawing/2014/main" id="{B6741201-4BE1-AF5C-70BF-828D9C5BE391}"/>
              </a:ext>
            </a:extLst>
          </p:cNvPr>
          <p:cNvSpPr txBox="1">
            <a:spLocks/>
          </p:cNvSpPr>
          <p:nvPr/>
        </p:nvSpPr>
        <p:spPr>
          <a:xfrm>
            <a:off x="9484893" y="4621008"/>
            <a:ext cx="1157882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보완</a:t>
            </a:r>
            <a:endParaRPr lang="en-US" altLang="ko-KR" sz="16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6" name="제목 1">
            <a:extLst>
              <a:ext uri="{FF2B5EF4-FFF2-40B4-BE49-F238E27FC236}">
                <a16:creationId xmlns:a16="http://schemas.microsoft.com/office/drawing/2014/main" id="{B351EBE8-87B5-36B0-FDAD-F08FFB3EC4C5}"/>
              </a:ext>
            </a:extLst>
          </p:cNvPr>
          <p:cNvSpPr txBox="1">
            <a:spLocks/>
          </p:cNvSpPr>
          <p:nvPr/>
        </p:nvSpPr>
        <p:spPr>
          <a:xfrm>
            <a:off x="8402528" y="4621008"/>
            <a:ext cx="1322708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추가기능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2DDA594E-D7FC-313B-06F6-D61C39E2C728}"/>
              </a:ext>
            </a:extLst>
          </p:cNvPr>
          <p:cNvSpPr/>
          <p:nvPr/>
        </p:nvSpPr>
        <p:spPr>
          <a:xfrm>
            <a:off x="7384279" y="1099596"/>
            <a:ext cx="518159" cy="10640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A33A9797-3819-1496-5609-9674508471DA}"/>
              </a:ext>
            </a:extLst>
          </p:cNvPr>
          <p:cNvSpPr txBox="1">
            <a:spLocks/>
          </p:cNvSpPr>
          <p:nvPr/>
        </p:nvSpPr>
        <p:spPr>
          <a:xfrm>
            <a:off x="4012103" y="3981865"/>
            <a:ext cx="1772220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마케팅</a:t>
            </a:r>
            <a:endParaRPr lang="en-US" altLang="ko-KR" sz="16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34A806C-EB77-CB2B-5705-57F888C361C0}"/>
              </a:ext>
            </a:extLst>
          </p:cNvPr>
          <p:cNvSpPr/>
          <p:nvPr/>
        </p:nvSpPr>
        <p:spPr>
          <a:xfrm>
            <a:off x="4120677" y="3939415"/>
            <a:ext cx="518159" cy="1308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622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543011" y="5247084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데이터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신뢰도가 가장 중요</a:t>
            </a:r>
            <a:b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</a:b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UI/UX : 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사용성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공공데이터를 활용하는 것이 중요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F8835AD-E5B2-5D54-9C71-CC90CADF18CB}"/>
              </a:ext>
            </a:extLst>
          </p:cNvPr>
          <p:cNvSpPr/>
          <p:nvPr/>
        </p:nvSpPr>
        <p:spPr>
          <a:xfrm>
            <a:off x="2488027" y="2895600"/>
            <a:ext cx="518159" cy="1188720"/>
          </a:xfrm>
          <a:prstGeom prst="roundRect">
            <a:avLst/>
          </a:prstGeom>
          <a:solidFill>
            <a:srgbClr val="E8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5C2CA2E-E70C-F995-70F8-570494AF0E8C}"/>
              </a:ext>
            </a:extLst>
          </p:cNvPr>
          <p:cNvSpPr/>
          <p:nvPr/>
        </p:nvSpPr>
        <p:spPr>
          <a:xfrm>
            <a:off x="3312550" y="3404950"/>
            <a:ext cx="518159" cy="686990"/>
          </a:xfrm>
          <a:prstGeom prst="roundRect">
            <a:avLst/>
          </a:prstGeom>
          <a:solidFill>
            <a:srgbClr val="91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7248D3-461D-4D1A-0759-440195E15501}"/>
              </a:ext>
            </a:extLst>
          </p:cNvPr>
          <p:cNvSpPr/>
          <p:nvPr/>
        </p:nvSpPr>
        <p:spPr>
          <a:xfrm>
            <a:off x="1569829" y="2724970"/>
            <a:ext cx="518159" cy="13678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5E9597-2CCE-0C84-6751-C381F9E4C96B}"/>
              </a:ext>
            </a:extLst>
          </p:cNvPr>
          <p:cNvSpPr/>
          <p:nvPr/>
        </p:nvSpPr>
        <p:spPr>
          <a:xfrm>
            <a:off x="1213110" y="4047136"/>
            <a:ext cx="3600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44E12E5-E994-D2E0-A3A2-56174D2A00A6}"/>
              </a:ext>
            </a:extLst>
          </p:cNvPr>
          <p:cNvSpPr txBox="1">
            <a:spLocks/>
          </p:cNvSpPr>
          <p:nvPr/>
        </p:nvSpPr>
        <p:spPr>
          <a:xfrm>
            <a:off x="3314608" y="2936196"/>
            <a:ext cx="526777" cy="474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11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E1E0776-DB4B-CF8D-695E-D0404F9BCDE8}"/>
              </a:ext>
            </a:extLst>
          </p:cNvPr>
          <p:cNvSpPr txBox="1">
            <a:spLocks/>
          </p:cNvSpPr>
          <p:nvPr/>
        </p:nvSpPr>
        <p:spPr>
          <a:xfrm>
            <a:off x="2509272" y="2401989"/>
            <a:ext cx="495009" cy="472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22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153C090-C7E2-CF49-2E9B-3D4D5DF63D3B}"/>
              </a:ext>
            </a:extLst>
          </p:cNvPr>
          <p:cNvSpPr txBox="1">
            <a:spLocks/>
          </p:cNvSpPr>
          <p:nvPr/>
        </p:nvSpPr>
        <p:spPr>
          <a:xfrm>
            <a:off x="1566042" y="2178452"/>
            <a:ext cx="562104" cy="552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24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A7B9348-2ADD-5519-C595-B66CBC483CEF}"/>
              </a:ext>
            </a:extLst>
          </p:cNvPr>
          <p:cNvSpPr txBox="1">
            <a:spLocks/>
          </p:cNvSpPr>
          <p:nvPr/>
        </p:nvSpPr>
        <p:spPr>
          <a:xfrm>
            <a:off x="1462273" y="3968985"/>
            <a:ext cx="1772220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FA56F89-F99E-C768-D686-F89EFA8F2B86}"/>
              </a:ext>
            </a:extLst>
          </p:cNvPr>
          <p:cNvSpPr txBox="1">
            <a:spLocks/>
          </p:cNvSpPr>
          <p:nvPr/>
        </p:nvSpPr>
        <p:spPr>
          <a:xfrm>
            <a:off x="3199394" y="3980329"/>
            <a:ext cx="1772220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차별성</a:t>
            </a:r>
            <a:endParaRPr lang="en-US" altLang="ko-KR" sz="16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CC6B6491-4BD3-EF79-5682-8A9A67B17FAB}"/>
              </a:ext>
            </a:extLst>
          </p:cNvPr>
          <p:cNvSpPr txBox="1">
            <a:spLocks/>
          </p:cNvSpPr>
          <p:nvPr/>
        </p:nvSpPr>
        <p:spPr>
          <a:xfrm>
            <a:off x="2364519" y="3968450"/>
            <a:ext cx="869974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60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UI/UX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69FFABFB-88E2-2378-B46A-6A18255B9DC0}"/>
              </a:ext>
            </a:extLst>
          </p:cNvPr>
          <p:cNvSpPr txBox="1">
            <a:spLocks/>
          </p:cNvSpPr>
          <p:nvPr/>
        </p:nvSpPr>
        <p:spPr>
          <a:xfrm>
            <a:off x="4112578" y="3464198"/>
            <a:ext cx="526777" cy="474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B270C07-A00B-65A7-CC37-318BA0FF918F}"/>
              </a:ext>
            </a:extLst>
          </p:cNvPr>
          <p:cNvSpPr/>
          <p:nvPr/>
        </p:nvSpPr>
        <p:spPr>
          <a:xfrm>
            <a:off x="8638138" y="1753249"/>
            <a:ext cx="518159" cy="413407"/>
          </a:xfrm>
          <a:prstGeom prst="roundRect">
            <a:avLst/>
          </a:prstGeom>
          <a:solidFill>
            <a:srgbClr val="E8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FEA67C-817E-BDCB-C9BB-53276BC75D1C}"/>
              </a:ext>
            </a:extLst>
          </p:cNvPr>
          <p:cNvSpPr/>
          <p:nvPr/>
        </p:nvSpPr>
        <p:spPr>
          <a:xfrm>
            <a:off x="9717306" y="2027102"/>
            <a:ext cx="518159" cy="89300"/>
          </a:xfrm>
          <a:prstGeom prst="roundRect">
            <a:avLst/>
          </a:prstGeom>
          <a:solidFill>
            <a:srgbClr val="91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83EEA67-9787-E4E9-2DAB-4106EBC67940}"/>
              </a:ext>
            </a:extLst>
          </p:cNvPr>
          <p:cNvSpPr/>
          <p:nvPr/>
        </p:nvSpPr>
        <p:spPr>
          <a:xfrm>
            <a:off x="6969685" y="2117898"/>
            <a:ext cx="3600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제목 1">
            <a:extLst>
              <a:ext uri="{FF2B5EF4-FFF2-40B4-BE49-F238E27FC236}">
                <a16:creationId xmlns:a16="http://schemas.microsoft.com/office/drawing/2014/main" id="{8E6DCEF4-DB1C-DD14-B4F4-B2EF5429E01D}"/>
              </a:ext>
            </a:extLst>
          </p:cNvPr>
          <p:cNvSpPr txBox="1">
            <a:spLocks/>
          </p:cNvSpPr>
          <p:nvPr/>
        </p:nvSpPr>
        <p:spPr>
          <a:xfrm>
            <a:off x="9801620" y="1561226"/>
            <a:ext cx="526777" cy="474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</p:txBody>
      </p:sp>
      <p:sp>
        <p:nvSpPr>
          <p:cNvPr id="68" name="제목 1">
            <a:extLst>
              <a:ext uri="{FF2B5EF4-FFF2-40B4-BE49-F238E27FC236}">
                <a16:creationId xmlns:a16="http://schemas.microsoft.com/office/drawing/2014/main" id="{CB8E688A-FC3A-D9D1-9DA3-DC2B81494BD6}"/>
              </a:ext>
            </a:extLst>
          </p:cNvPr>
          <p:cNvSpPr txBox="1">
            <a:spLocks/>
          </p:cNvSpPr>
          <p:nvPr/>
        </p:nvSpPr>
        <p:spPr>
          <a:xfrm>
            <a:off x="8562624" y="1293811"/>
            <a:ext cx="647646" cy="472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</a:p>
        </p:txBody>
      </p:sp>
      <p:sp>
        <p:nvSpPr>
          <p:cNvPr id="69" name="제목 1">
            <a:extLst>
              <a:ext uri="{FF2B5EF4-FFF2-40B4-BE49-F238E27FC236}">
                <a16:creationId xmlns:a16="http://schemas.microsoft.com/office/drawing/2014/main" id="{D9A3B206-312D-7737-D29F-34AB77BF6230}"/>
              </a:ext>
            </a:extLst>
          </p:cNvPr>
          <p:cNvSpPr txBox="1">
            <a:spLocks/>
          </p:cNvSpPr>
          <p:nvPr/>
        </p:nvSpPr>
        <p:spPr>
          <a:xfrm>
            <a:off x="7384017" y="553475"/>
            <a:ext cx="562104" cy="552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16</a:t>
            </a:r>
          </a:p>
        </p:txBody>
      </p:sp>
      <p:sp>
        <p:nvSpPr>
          <p:cNvPr id="70" name="제목 1">
            <a:extLst>
              <a:ext uri="{FF2B5EF4-FFF2-40B4-BE49-F238E27FC236}">
                <a16:creationId xmlns:a16="http://schemas.microsoft.com/office/drawing/2014/main" id="{529B087E-2A7C-419A-7228-D4F32C1A58B2}"/>
              </a:ext>
            </a:extLst>
          </p:cNvPr>
          <p:cNvSpPr txBox="1">
            <a:spLocks/>
          </p:cNvSpPr>
          <p:nvPr/>
        </p:nvSpPr>
        <p:spPr>
          <a:xfrm>
            <a:off x="7276723" y="2051322"/>
            <a:ext cx="1772220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신뢰도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1" name="제목 1">
            <a:extLst>
              <a:ext uri="{FF2B5EF4-FFF2-40B4-BE49-F238E27FC236}">
                <a16:creationId xmlns:a16="http://schemas.microsoft.com/office/drawing/2014/main" id="{D0AB8AD6-00D1-E849-7EBD-01FC2D92C306}"/>
              </a:ext>
            </a:extLst>
          </p:cNvPr>
          <p:cNvSpPr txBox="1">
            <a:spLocks/>
          </p:cNvSpPr>
          <p:nvPr/>
        </p:nvSpPr>
        <p:spPr>
          <a:xfrm>
            <a:off x="9603879" y="2063999"/>
            <a:ext cx="956279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갱신주기</a:t>
            </a:r>
            <a:endParaRPr lang="en-US" altLang="ko-KR" sz="16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A8B70A2C-42BA-ECEE-DCE1-9B8142B3BD2A}"/>
              </a:ext>
            </a:extLst>
          </p:cNvPr>
          <p:cNvSpPr txBox="1">
            <a:spLocks/>
          </p:cNvSpPr>
          <p:nvPr/>
        </p:nvSpPr>
        <p:spPr>
          <a:xfrm>
            <a:off x="8387305" y="2062362"/>
            <a:ext cx="1322708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얻는 방식</a:t>
            </a:r>
            <a:endParaRPr lang="en-US" altLang="ko-KR" sz="1600" dirty="0">
              <a:solidFill>
                <a:srgbClr val="FF000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3E0B4D2C-6D19-4305-023E-CF70AC4B6347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352FA8E-5BAB-3988-570F-DAEA83CB35BD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A5DC5A30-3730-8E5F-873E-692D98DF2837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E69BB66-8C1C-E4C6-40DC-6161ED0EC3D0}"/>
              </a:ext>
            </a:extLst>
          </p:cNvPr>
          <p:cNvSpPr/>
          <p:nvPr/>
        </p:nvSpPr>
        <p:spPr>
          <a:xfrm>
            <a:off x="9697798" y="4585748"/>
            <a:ext cx="518159" cy="89300"/>
          </a:xfrm>
          <a:prstGeom prst="roundRect">
            <a:avLst/>
          </a:prstGeom>
          <a:solidFill>
            <a:srgbClr val="91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제목 1">
            <a:extLst>
              <a:ext uri="{FF2B5EF4-FFF2-40B4-BE49-F238E27FC236}">
                <a16:creationId xmlns:a16="http://schemas.microsoft.com/office/drawing/2014/main" id="{F4247162-4857-672B-8D6E-8D2686D2F8EE}"/>
              </a:ext>
            </a:extLst>
          </p:cNvPr>
          <p:cNvSpPr txBox="1">
            <a:spLocks/>
          </p:cNvSpPr>
          <p:nvPr/>
        </p:nvSpPr>
        <p:spPr>
          <a:xfrm>
            <a:off x="7359512" y="3480218"/>
            <a:ext cx="562104" cy="552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10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962D64C-CC08-75CD-2731-1F8C10DC85E6}"/>
              </a:ext>
            </a:extLst>
          </p:cNvPr>
          <p:cNvCxnSpPr>
            <a:cxnSpLocks/>
          </p:cNvCxnSpPr>
          <p:nvPr/>
        </p:nvCxnSpPr>
        <p:spPr>
          <a:xfrm flipV="1">
            <a:off x="4903293" y="1844835"/>
            <a:ext cx="1741699" cy="12116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9192FC0-C3EA-D70F-2F24-CBC1F9624E78}"/>
              </a:ext>
            </a:extLst>
          </p:cNvPr>
          <p:cNvCxnSpPr>
            <a:cxnSpLocks/>
          </p:cNvCxnSpPr>
          <p:nvPr/>
        </p:nvCxnSpPr>
        <p:spPr>
          <a:xfrm>
            <a:off x="4903269" y="3050735"/>
            <a:ext cx="1765466" cy="10947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C1260-AB75-76BA-5A62-F8E1EF51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622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4292455" y="228600"/>
            <a:ext cx="4684734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데이터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신뢰도가 가장 중요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3E0B4D2C-6D19-4305-023E-CF70AC4B6347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352FA8E-5BAB-3988-570F-DAEA83CB35BD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A5DC5A30-3730-8E5F-873E-692D98DF2837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C1260-AB75-76BA-5A62-F8E1EF51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15</a:t>
            </a:fld>
            <a:endParaRPr lang="ko-KR" altLang="en-US"/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8ADDDC9F-A18C-DF40-83D8-1FB40B2F33B9}"/>
              </a:ext>
            </a:extLst>
          </p:cNvPr>
          <p:cNvSpPr/>
          <p:nvPr/>
        </p:nvSpPr>
        <p:spPr>
          <a:xfrm>
            <a:off x="5567793" y="2172564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A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633E9314-0311-5D5A-CFE9-446B2EA4AF5C}"/>
              </a:ext>
            </a:extLst>
          </p:cNvPr>
          <p:cNvSpPr/>
          <p:nvPr/>
        </p:nvSpPr>
        <p:spPr>
          <a:xfrm>
            <a:off x="5567793" y="3519897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B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48" name="사각형: 둥근 대각선 방향 모서리 47">
            <a:extLst>
              <a:ext uri="{FF2B5EF4-FFF2-40B4-BE49-F238E27FC236}">
                <a16:creationId xmlns:a16="http://schemas.microsoft.com/office/drawing/2014/main" id="{2B2BA9D1-3277-4646-0CA6-366CDB543ACD}"/>
              </a:ext>
            </a:extLst>
          </p:cNvPr>
          <p:cNvSpPr/>
          <p:nvPr/>
        </p:nvSpPr>
        <p:spPr>
          <a:xfrm>
            <a:off x="449368" y="1508686"/>
            <a:ext cx="1611591" cy="57363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옛날사진관3"/>
                <a:ea typeface="a옛날사진관3"/>
              </a:rPr>
              <a:t>문제점</a:t>
            </a:r>
          </a:p>
        </p:txBody>
      </p:sp>
      <p:sp>
        <p:nvSpPr>
          <p:cNvPr id="49" name="사각형: 둥근 대각선 방향 모서리 48">
            <a:extLst>
              <a:ext uri="{FF2B5EF4-FFF2-40B4-BE49-F238E27FC236}">
                <a16:creationId xmlns:a16="http://schemas.microsoft.com/office/drawing/2014/main" id="{F6FC7C15-FE6F-394A-4004-7BC5C6F13068}"/>
              </a:ext>
            </a:extLst>
          </p:cNvPr>
          <p:cNvSpPr/>
          <p:nvPr/>
        </p:nvSpPr>
        <p:spPr>
          <a:xfrm>
            <a:off x="5567793" y="4874498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C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50" name="사각형: 둥근 대각선 방향 모서리 49">
            <a:extLst>
              <a:ext uri="{FF2B5EF4-FFF2-40B4-BE49-F238E27FC236}">
                <a16:creationId xmlns:a16="http://schemas.microsoft.com/office/drawing/2014/main" id="{91D87E66-F77F-BDDB-F705-C866F81CD4C4}"/>
              </a:ext>
            </a:extLst>
          </p:cNvPr>
          <p:cNvSpPr/>
          <p:nvPr/>
        </p:nvSpPr>
        <p:spPr>
          <a:xfrm>
            <a:off x="1321976" y="3519896"/>
            <a:ext cx="1611591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언어</a:t>
            </a:r>
          </a:p>
        </p:txBody>
      </p:sp>
      <p:sp>
        <p:nvSpPr>
          <p:cNvPr id="51" name="사각형: 둥근 대각선 방향 모서리 50">
            <a:extLst>
              <a:ext uri="{FF2B5EF4-FFF2-40B4-BE49-F238E27FC236}">
                <a16:creationId xmlns:a16="http://schemas.microsoft.com/office/drawing/2014/main" id="{7E6F5699-6052-E56B-E242-20773EE091FC}"/>
              </a:ext>
            </a:extLst>
          </p:cNvPr>
          <p:cNvSpPr/>
          <p:nvPr/>
        </p:nvSpPr>
        <p:spPr>
          <a:xfrm>
            <a:off x="8610600" y="3519895"/>
            <a:ext cx="34137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>
                <a:solidFill>
                  <a:srgbClr val="FF0000"/>
                </a:solidFill>
                <a:latin typeface="a옛날사진관3"/>
                <a:ea typeface="a옛날사진관3"/>
              </a:rPr>
              <a:t>일괄된 검색 결과 제공 불가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D94094B0-6C67-ABBB-96FD-0F1E4A5D0DDF}"/>
              </a:ext>
            </a:extLst>
          </p:cNvPr>
          <p:cNvSpPr txBox="1"/>
          <p:nvPr/>
        </p:nvSpPr>
        <p:spPr>
          <a:xfrm>
            <a:off x="1603766" y="4452590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400" dirty="0">
                <a:solidFill>
                  <a:srgbClr val="303E7F"/>
                </a:solidFill>
                <a:highlight>
                  <a:srgbClr val="FFFF00"/>
                </a:highlight>
                <a:latin typeface="a카리스마"/>
                <a:ea typeface="a카리스마"/>
              </a:rPr>
              <a:t>검색어</a:t>
            </a:r>
            <a:endParaRPr lang="en-US" altLang="ko-KR" sz="2400" dirty="0">
              <a:solidFill>
                <a:srgbClr val="303E7F"/>
              </a:solidFill>
              <a:highlight>
                <a:srgbClr val="FFFF00"/>
              </a:highlight>
              <a:latin typeface="a카리스마"/>
              <a:ea typeface="a카리스마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935321-D1F5-B40B-8256-FABE3A62F1C9}"/>
              </a:ext>
            </a:extLst>
          </p:cNvPr>
          <p:cNvCxnSpPr>
            <a:cxnSpLocks/>
          </p:cNvCxnSpPr>
          <p:nvPr/>
        </p:nvCxnSpPr>
        <p:spPr>
          <a:xfrm flipV="1">
            <a:off x="3325396" y="2727931"/>
            <a:ext cx="1892177" cy="11510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CD3ECF2-4CB6-5D37-E855-27765269C663}"/>
              </a:ext>
            </a:extLst>
          </p:cNvPr>
          <p:cNvCxnSpPr>
            <a:cxnSpLocks/>
          </p:cNvCxnSpPr>
          <p:nvPr/>
        </p:nvCxnSpPr>
        <p:spPr>
          <a:xfrm>
            <a:off x="3386204" y="4054711"/>
            <a:ext cx="1820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8F6F88-6563-308E-39A4-7F487AF5283E}"/>
              </a:ext>
            </a:extLst>
          </p:cNvPr>
          <p:cNvCxnSpPr>
            <a:cxnSpLocks/>
          </p:cNvCxnSpPr>
          <p:nvPr/>
        </p:nvCxnSpPr>
        <p:spPr>
          <a:xfrm>
            <a:off x="3411195" y="4321479"/>
            <a:ext cx="1806378" cy="10878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1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622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4292455" y="228600"/>
            <a:ext cx="4684734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데이터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신뢰도가 가장 중요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3E0B4D2C-6D19-4305-023E-CF70AC4B6347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352FA8E-5BAB-3988-570F-DAEA83CB35BD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A5DC5A30-3730-8E5F-873E-692D98DF2837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C1260-AB75-76BA-5A62-F8E1EF51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16</a:t>
            </a:fld>
            <a:endParaRPr lang="ko-KR" altLang="en-US"/>
          </a:p>
        </p:txBody>
      </p:sp>
      <p:sp>
        <p:nvSpPr>
          <p:cNvPr id="45" name="사각형: 둥근 대각선 방향 모서리 44">
            <a:extLst>
              <a:ext uri="{FF2B5EF4-FFF2-40B4-BE49-F238E27FC236}">
                <a16:creationId xmlns:a16="http://schemas.microsoft.com/office/drawing/2014/main" id="{8ADDDC9F-A18C-DF40-83D8-1FB40B2F33B9}"/>
              </a:ext>
            </a:extLst>
          </p:cNvPr>
          <p:cNvSpPr/>
          <p:nvPr/>
        </p:nvSpPr>
        <p:spPr>
          <a:xfrm>
            <a:off x="6482191" y="2172564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A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46" name="사각형: 둥근 대각선 방향 모서리 45">
            <a:extLst>
              <a:ext uri="{FF2B5EF4-FFF2-40B4-BE49-F238E27FC236}">
                <a16:creationId xmlns:a16="http://schemas.microsoft.com/office/drawing/2014/main" id="{633E9314-0311-5D5A-CFE9-446B2EA4AF5C}"/>
              </a:ext>
            </a:extLst>
          </p:cNvPr>
          <p:cNvSpPr/>
          <p:nvPr/>
        </p:nvSpPr>
        <p:spPr>
          <a:xfrm>
            <a:off x="6482191" y="3519897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B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48" name="사각형: 둥근 대각선 방향 모서리 47">
            <a:extLst>
              <a:ext uri="{FF2B5EF4-FFF2-40B4-BE49-F238E27FC236}">
                <a16:creationId xmlns:a16="http://schemas.microsoft.com/office/drawing/2014/main" id="{2B2BA9D1-3277-4646-0CA6-366CDB543ACD}"/>
              </a:ext>
            </a:extLst>
          </p:cNvPr>
          <p:cNvSpPr/>
          <p:nvPr/>
        </p:nvSpPr>
        <p:spPr>
          <a:xfrm>
            <a:off x="449368" y="1508686"/>
            <a:ext cx="1611591" cy="57363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옛날사진관3"/>
                <a:ea typeface="a옛날사진관3"/>
              </a:rPr>
              <a:t>해결방안</a:t>
            </a:r>
          </a:p>
        </p:txBody>
      </p:sp>
      <p:sp>
        <p:nvSpPr>
          <p:cNvPr id="49" name="사각형: 둥근 대각선 방향 모서리 48">
            <a:extLst>
              <a:ext uri="{FF2B5EF4-FFF2-40B4-BE49-F238E27FC236}">
                <a16:creationId xmlns:a16="http://schemas.microsoft.com/office/drawing/2014/main" id="{F6FC7C15-FE6F-394A-4004-7BC5C6F13068}"/>
              </a:ext>
            </a:extLst>
          </p:cNvPr>
          <p:cNvSpPr/>
          <p:nvPr/>
        </p:nvSpPr>
        <p:spPr>
          <a:xfrm>
            <a:off x="6482191" y="4874498"/>
            <a:ext cx="234236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C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50" name="사각형: 둥근 대각선 방향 모서리 49">
            <a:extLst>
              <a:ext uri="{FF2B5EF4-FFF2-40B4-BE49-F238E27FC236}">
                <a16:creationId xmlns:a16="http://schemas.microsoft.com/office/drawing/2014/main" id="{91D87E66-F77F-BDDB-F705-C866F81CD4C4}"/>
              </a:ext>
            </a:extLst>
          </p:cNvPr>
          <p:cNvSpPr/>
          <p:nvPr/>
        </p:nvSpPr>
        <p:spPr>
          <a:xfrm>
            <a:off x="282318" y="3519896"/>
            <a:ext cx="1611591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C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언어</a:t>
            </a:r>
          </a:p>
        </p:txBody>
      </p:sp>
      <p:sp>
        <p:nvSpPr>
          <p:cNvPr id="51" name="사각형: 둥근 대각선 방향 모서리 50">
            <a:extLst>
              <a:ext uri="{FF2B5EF4-FFF2-40B4-BE49-F238E27FC236}">
                <a16:creationId xmlns:a16="http://schemas.microsoft.com/office/drawing/2014/main" id="{7E6F5699-6052-E56B-E242-20773EE091FC}"/>
              </a:ext>
            </a:extLst>
          </p:cNvPr>
          <p:cNvSpPr/>
          <p:nvPr/>
        </p:nvSpPr>
        <p:spPr>
          <a:xfrm>
            <a:off x="9287004" y="3519895"/>
            <a:ext cx="262524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일괄된 검색 </a:t>
            </a:r>
            <a:r>
              <a:rPr lang="ko-KR" altLang="en-US">
                <a:solidFill>
                  <a:srgbClr val="FF0000"/>
                </a:solidFill>
                <a:latin typeface="a옛날사진관3"/>
                <a:ea typeface="a옛날사진관3"/>
              </a:rPr>
              <a:t>결과 제공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D94094B0-6C67-ABBB-96FD-0F1E4A5D0DDF}"/>
              </a:ext>
            </a:extLst>
          </p:cNvPr>
          <p:cNvSpPr txBox="1"/>
          <p:nvPr/>
        </p:nvSpPr>
        <p:spPr>
          <a:xfrm>
            <a:off x="564108" y="4452590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400" dirty="0">
                <a:solidFill>
                  <a:srgbClr val="303E7F"/>
                </a:solidFill>
                <a:highlight>
                  <a:srgbClr val="FFFF00"/>
                </a:highlight>
                <a:latin typeface="a카리스마"/>
                <a:ea typeface="a카리스마"/>
              </a:rPr>
              <a:t>검색어</a:t>
            </a:r>
            <a:endParaRPr lang="en-US" altLang="ko-KR" sz="2400" dirty="0">
              <a:solidFill>
                <a:srgbClr val="303E7F"/>
              </a:solidFill>
              <a:highlight>
                <a:srgbClr val="FFFF00"/>
              </a:highlight>
              <a:latin typeface="a카리스마"/>
              <a:ea typeface="a카리스마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935321-D1F5-B40B-8256-FABE3A62F1C9}"/>
              </a:ext>
            </a:extLst>
          </p:cNvPr>
          <p:cNvCxnSpPr>
            <a:cxnSpLocks/>
          </p:cNvCxnSpPr>
          <p:nvPr/>
        </p:nvCxnSpPr>
        <p:spPr>
          <a:xfrm flipV="1">
            <a:off x="5205874" y="2692551"/>
            <a:ext cx="1032088" cy="727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CD3ECF2-4CB6-5D37-E855-27765269C663}"/>
              </a:ext>
            </a:extLst>
          </p:cNvPr>
          <p:cNvCxnSpPr>
            <a:cxnSpLocks/>
          </p:cNvCxnSpPr>
          <p:nvPr/>
        </p:nvCxnSpPr>
        <p:spPr>
          <a:xfrm>
            <a:off x="2083497" y="4079796"/>
            <a:ext cx="8012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8F6F88-6563-308E-39A4-7F487AF5283E}"/>
              </a:ext>
            </a:extLst>
          </p:cNvPr>
          <p:cNvCxnSpPr>
            <a:cxnSpLocks/>
          </p:cNvCxnSpPr>
          <p:nvPr/>
        </p:nvCxnSpPr>
        <p:spPr>
          <a:xfrm>
            <a:off x="5192811" y="4641666"/>
            <a:ext cx="1045151" cy="767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ADAE05E5-69C3-3EF2-4DF6-EA572C988CB4}"/>
              </a:ext>
            </a:extLst>
          </p:cNvPr>
          <p:cNvSpPr/>
          <p:nvPr/>
        </p:nvSpPr>
        <p:spPr>
          <a:xfrm>
            <a:off x="3080034" y="3502946"/>
            <a:ext cx="1806378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도서 </a:t>
            </a:r>
            <a:r>
              <a:rPr lang="ko-KR" altLang="en-US" dirty="0" err="1">
                <a:solidFill>
                  <a:srgbClr val="FF0000"/>
                </a:solidFill>
                <a:latin typeface="a옛날사진관3"/>
                <a:ea typeface="a옛날사진관3"/>
              </a:rPr>
              <a:t>제공처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D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1F7C2DD-28D4-DC38-010C-6396307F98F8}"/>
              </a:ext>
            </a:extLst>
          </p:cNvPr>
          <p:cNvCxnSpPr>
            <a:cxnSpLocks/>
          </p:cNvCxnSpPr>
          <p:nvPr/>
        </p:nvCxnSpPr>
        <p:spPr>
          <a:xfrm>
            <a:off x="5163645" y="4044490"/>
            <a:ext cx="1074317" cy="102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3EAAAB56-A240-5ED9-12A5-13BB26ED301E}"/>
              </a:ext>
            </a:extLst>
          </p:cNvPr>
          <p:cNvSpPr txBox="1"/>
          <p:nvPr/>
        </p:nvSpPr>
        <p:spPr>
          <a:xfrm>
            <a:off x="3170226" y="4445322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>
                <a:solidFill>
                  <a:srgbClr val="303E7F"/>
                </a:solidFill>
                <a:highlight>
                  <a:srgbClr val="FFFF00"/>
                </a:highlight>
                <a:latin typeface="a카리스마"/>
                <a:ea typeface="a카리스마"/>
              </a:rPr>
              <a:t>ISBN </a:t>
            </a:r>
            <a:r>
              <a:rPr lang="ko-KR" altLang="en-US" sz="2400" dirty="0">
                <a:solidFill>
                  <a:srgbClr val="303E7F"/>
                </a:solidFill>
                <a:highlight>
                  <a:srgbClr val="FFFF00"/>
                </a:highlight>
                <a:latin typeface="a카리스마"/>
                <a:ea typeface="a카리스마"/>
              </a:rPr>
              <a:t>획득</a:t>
            </a:r>
            <a:endParaRPr lang="en-US" altLang="ko-KR" sz="2400" dirty="0">
              <a:solidFill>
                <a:srgbClr val="303E7F"/>
              </a:solidFill>
              <a:highlight>
                <a:srgbClr val="FFFF00"/>
              </a:highlight>
              <a:latin typeface="a카리스마"/>
              <a:ea typeface="a카리스마"/>
            </a:endParaRPr>
          </a:p>
        </p:txBody>
      </p:sp>
    </p:spTree>
    <p:extLst>
      <p:ext uri="{BB962C8B-B14F-4D97-AF65-F5344CB8AC3E}">
        <p14:creationId xmlns:p14="http://schemas.microsoft.com/office/powerpoint/2010/main" val="319873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622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4292455" y="228600"/>
            <a:ext cx="5289956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UI/UX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사용성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공공데이터를 활용하는 것이 중요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3E0B4D2C-6D19-4305-023E-CF70AC4B6347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352FA8E-5BAB-3988-570F-DAEA83CB35BD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A5DC5A30-3730-8E5F-873E-692D98DF2837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8" name="사각형: 둥근 대각선 방향 모서리 47">
            <a:extLst>
              <a:ext uri="{FF2B5EF4-FFF2-40B4-BE49-F238E27FC236}">
                <a16:creationId xmlns:a16="http://schemas.microsoft.com/office/drawing/2014/main" id="{2B2BA9D1-3277-4646-0CA6-366CDB543ACD}"/>
              </a:ext>
            </a:extLst>
          </p:cNvPr>
          <p:cNvSpPr/>
          <p:nvPr/>
        </p:nvSpPr>
        <p:spPr>
          <a:xfrm>
            <a:off x="449368" y="1508686"/>
            <a:ext cx="2435427" cy="57363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옛날사진관3"/>
                <a:ea typeface="a옛날사진관3"/>
              </a:rPr>
              <a:t>사용성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2C9608-59AC-F28B-C791-9609EC3DA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328" y="1460876"/>
            <a:ext cx="19403507" cy="76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06139552">
            <a:extLst>
              <a:ext uri="{FF2B5EF4-FFF2-40B4-BE49-F238E27FC236}">
                <a16:creationId xmlns:a16="http://schemas.microsoft.com/office/drawing/2014/main" id="{00731A4A-71A1-8533-F0E4-EC997FF37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29" y="1918077"/>
            <a:ext cx="8135807" cy="441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1F51887D-E51B-3428-24D4-08ECE13B8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512" y="969723"/>
            <a:ext cx="16584499" cy="53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606202408">
            <a:extLst>
              <a:ext uri="{FF2B5EF4-FFF2-40B4-BE49-F238E27FC236}">
                <a16:creationId xmlns:a16="http://schemas.microsoft.com/office/drawing/2014/main" id="{D44E33BA-E509-0DE8-3BE1-8B9A025CC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11" y="1426923"/>
            <a:ext cx="3496134" cy="53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4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3456D4-D915-344E-6973-96F87AE94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A99A34-0303-677F-CB63-2C21BB86E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622" y="36225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99A77C0D-AAE8-CAFA-8D2E-4A2EC0D6DFFA}"/>
              </a:ext>
            </a:extLst>
          </p:cNvPr>
          <p:cNvSpPr/>
          <p:nvPr/>
        </p:nvSpPr>
        <p:spPr>
          <a:xfrm>
            <a:off x="4292455" y="228600"/>
            <a:ext cx="5289956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UI/UX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사용성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공공데이터를 활용하는 것이 중요</a:t>
            </a: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3E0B4D2C-6D19-4305-023E-CF70AC4B6347}"/>
              </a:ext>
            </a:extLst>
          </p:cNvPr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75" name="제목 1">
            <a:extLst>
              <a:ext uri="{FF2B5EF4-FFF2-40B4-BE49-F238E27FC236}">
                <a16:creationId xmlns:a16="http://schemas.microsoft.com/office/drawing/2014/main" id="{C352FA8E-5BAB-3988-570F-DAEA83CB35BD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A5DC5A30-3730-8E5F-873E-692D98DF2837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개발과정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8" name="사각형: 둥근 대각선 방향 모서리 47">
            <a:extLst>
              <a:ext uri="{FF2B5EF4-FFF2-40B4-BE49-F238E27FC236}">
                <a16:creationId xmlns:a16="http://schemas.microsoft.com/office/drawing/2014/main" id="{2B2BA9D1-3277-4646-0CA6-366CDB543ACD}"/>
              </a:ext>
            </a:extLst>
          </p:cNvPr>
          <p:cNvSpPr/>
          <p:nvPr/>
        </p:nvSpPr>
        <p:spPr>
          <a:xfrm>
            <a:off x="449368" y="1508686"/>
            <a:ext cx="2435427" cy="57363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a옛날사진관3"/>
                <a:ea typeface="a옛날사진관3"/>
              </a:rPr>
              <a:t>공공 데이터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B2733-58D2-7C55-A2B9-74F5FA52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07" y="2644247"/>
            <a:ext cx="9439275" cy="4000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EA4470-6B31-DA21-D156-47BCF55D2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2" y="2166868"/>
            <a:ext cx="3232977" cy="221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19933C-2C58-2786-2D78-9C810D4A01AB}"/>
              </a:ext>
            </a:extLst>
          </p:cNvPr>
          <p:cNvCxnSpPr>
            <a:cxnSpLocks/>
          </p:cNvCxnSpPr>
          <p:nvPr/>
        </p:nvCxnSpPr>
        <p:spPr>
          <a:xfrm>
            <a:off x="6096000" y="3792070"/>
            <a:ext cx="0" cy="3429000"/>
          </a:xfrm>
          <a:prstGeom prst="line">
            <a:avLst/>
          </a:prstGeom>
          <a:ln w="155575" cap="rnd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DF2EB59-83B9-D0D6-B2ED-7405F1CA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318" y="221876"/>
            <a:ext cx="5567362" cy="3086100"/>
          </a:xfrm>
          <a:prstGeom prst="rect">
            <a:avLst/>
          </a:prstGeom>
          <a:ln>
            <a:noFill/>
          </a:ln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A898E7-0315-3E6E-8851-052C1CB0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F3612-B400-DD89-E3EC-B5B5367B1A33}"/>
              </a:ext>
            </a:extLst>
          </p:cNvPr>
          <p:cNvSpPr txBox="1"/>
          <p:nvPr/>
        </p:nvSpPr>
        <p:spPr>
          <a:xfrm>
            <a:off x="375816" y="221876"/>
            <a:ext cx="4927582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 흐름도</a:t>
            </a:r>
            <a:endParaRPr lang="en-US" altLang="ko-KR" sz="2800" b="1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80071" y="3940629"/>
            <a:ext cx="303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1 </a:t>
            </a:r>
            <a:r>
              <a:rPr lang="ko-KR" altLang="en-US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프로젝트 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90592" y="4584592"/>
            <a:ext cx="3039728" cy="39029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395894"/>
                </a:solidFill>
                <a:latin typeface="a옛날사진관1"/>
                <a:ea typeface="a옛날사진관1"/>
              </a:rPr>
              <a:t>팀원 구성 및 역할 소개</a:t>
            </a:r>
            <a:endParaRPr lang="en-US" altLang="ko-KR" sz="2000" b="1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5108431" y="772976"/>
            <a:ext cx="2436516" cy="63094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500" b="1" dirty="0">
                <a:solidFill>
                  <a:srgbClr val="395894"/>
                </a:solidFill>
                <a:latin typeface="a옛날사진관3"/>
                <a:ea typeface="a옛날사진관3"/>
              </a:rPr>
              <a:t>Contents</a:t>
            </a:r>
            <a:endParaRPr kumimoji="0" lang="ko-KR" altLang="en-US" sz="3500" b="1" i="0" u="none" strike="noStrike" kern="1200" cap="none" spc="0" normalizeH="0" baseline="0" dirty="0">
              <a:solidFill>
                <a:srgbClr val="395894"/>
              </a:solidFill>
              <a:latin typeface="a옛날사진관3"/>
              <a:ea typeface="a옛날사진관3"/>
            </a:endParaRPr>
          </a:p>
        </p:txBody>
      </p:sp>
      <p:sp>
        <p:nvSpPr>
          <p:cNvPr id="49" name="TextBox 25"/>
          <p:cNvSpPr txBox="1"/>
          <p:nvPr/>
        </p:nvSpPr>
        <p:spPr>
          <a:xfrm>
            <a:off x="8994503" y="4544224"/>
            <a:ext cx="2111777" cy="39029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1" i="0" u="none" strike="noStrike" kern="1200" cap="none" spc="0" normalizeH="0" baseline="0" dirty="0" err="1">
                <a:solidFill>
                  <a:srgbClr val="395894"/>
                </a:solidFill>
                <a:latin typeface="a옛날사진관1"/>
                <a:ea typeface="a옛날사진관1"/>
              </a:rPr>
              <a:t>타업체</a:t>
            </a:r>
            <a:r>
              <a:rPr kumimoji="0" lang="ko-KR" altLang="en-US" sz="2000" b="1" i="0" u="none" strike="noStrike" kern="1200" cap="none" spc="0" normalizeH="0" baseline="0" dirty="0">
                <a:solidFill>
                  <a:srgbClr val="395894"/>
                </a:solidFill>
                <a:latin typeface="a옛날사진관1"/>
                <a:ea typeface="a옛날사진관1"/>
              </a:rPr>
              <a:t> 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0CB221-1696-49DD-A5DE-ADF756CCA10A}"/>
              </a:ext>
            </a:extLst>
          </p:cNvPr>
          <p:cNvSpPr txBox="1"/>
          <p:nvPr/>
        </p:nvSpPr>
        <p:spPr>
          <a:xfrm>
            <a:off x="4830121" y="3940629"/>
            <a:ext cx="303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2 </a:t>
            </a:r>
            <a:r>
              <a:rPr lang="ko-KR" altLang="en-US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프로젝트 개발</a:t>
            </a: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AEFC78CE-9144-4787-9607-B4FFA68EA11B}"/>
              </a:ext>
            </a:extLst>
          </p:cNvPr>
          <p:cNvSpPr txBox="1"/>
          <p:nvPr/>
        </p:nvSpPr>
        <p:spPr>
          <a:xfrm>
            <a:off x="8596739" y="3954532"/>
            <a:ext cx="303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0" normalizeH="0" baseline="0" dirty="0">
                <a:solidFill>
                  <a:srgbClr val="395894"/>
                </a:solidFill>
                <a:latin typeface="a옛날사진관3"/>
                <a:ea typeface="a옛날사진관3"/>
              </a:rPr>
              <a:t>3</a:t>
            </a:r>
            <a:r>
              <a:rPr lang="en-US" altLang="ko-KR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 </a:t>
            </a:r>
            <a:r>
              <a:rPr lang="ko-KR" altLang="en-US" sz="3000" b="1" dirty="0">
                <a:solidFill>
                  <a:srgbClr val="395894"/>
                </a:solidFill>
                <a:latin typeface="a옛날사진관3"/>
                <a:ea typeface="a옛날사진관3"/>
              </a:rPr>
              <a:t>프로젝트 결론</a:t>
            </a:r>
            <a:endParaRPr kumimoji="0" lang="ko-KR" altLang="en-US" sz="3000" b="1" i="0" u="none" strike="noStrike" kern="1200" cap="none" spc="0" normalizeH="0" baseline="0" dirty="0">
              <a:solidFill>
                <a:srgbClr val="395894"/>
              </a:solidFill>
              <a:latin typeface="a옛날사진관3"/>
              <a:ea typeface="a옛날사진관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35760-8592-3D4C-BDA5-74C75EDF602F}"/>
              </a:ext>
            </a:extLst>
          </p:cNvPr>
          <p:cNvSpPr txBox="1"/>
          <p:nvPr/>
        </p:nvSpPr>
        <p:spPr>
          <a:xfrm>
            <a:off x="1211871" y="4988652"/>
            <a:ext cx="3039728" cy="390296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395894"/>
                </a:solidFill>
                <a:latin typeface="a옛날사진관1"/>
                <a:ea typeface="a옛날사진관1"/>
              </a:rPr>
              <a:t>프로젝트 시연</a:t>
            </a:r>
            <a:endParaRPr lang="en-US" altLang="ko-KR" sz="2000" b="1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6BA8C19C-32A9-9D0B-B3E8-F472C93634BB}"/>
              </a:ext>
            </a:extLst>
          </p:cNvPr>
          <p:cNvSpPr txBox="1"/>
          <p:nvPr/>
        </p:nvSpPr>
        <p:spPr>
          <a:xfrm>
            <a:off x="8994503" y="4911387"/>
            <a:ext cx="1702354" cy="698071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000" b="1" i="0" u="none" strike="noStrike" kern="1200" cap="none" spc="0" normalizeH="0" baseline="0" dirty="0">
                <a:solidFill>
                  <a:srgbClr val="395894"/>
                </a:solidFill>
                <a:latin typeface="a옛날사진관1"/>
                <a:ea typeface="a옛날사진관1"/>
              </a:rPr>
              <a:t>기대효과</a:t>
            </a:r>
            <a:endParaRPr kumimoji="0" lang="en-US" altLang="ko-KR" sz="2000" b="1" i="0" u="none" strike="noStrike" kern="1200" cap="none" spc="0" normalizeH="0" baseline="0" dirty="0">
              <a:solidFill>
                <a:srgbClr val="395894"/>
              </a:solidFill>
              <a:latin typeface="a옛날사진관1"/>
              <a:ea typeface="a옛날사진관1"/>
            </a:endParaRPr>
          </a:p>
          <a:p>
            <a:pPr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ko-KR" altLang="en-US" sz="2000" b="1" i="0" u="none" strike="noStrike" kern="1200" cap="none" spc="0" normalizeH="0" baseline="0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96B51-ACB0-449A-BE91-AD4016A1E892}"/>
              </a:ext>
            </a:extLst>
          </p:cNvPr>
          <p:cNvSpPr txBox="1"/>
          <p:nvPr/>
        </p:nvSpPr>
        <p:spPr>
          <a:xfrm>
            <a:off x="5270801" y="4962187"/>
            <a:ext cx="1832377" cy="39029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395894"/>
                </a:solidFill>
                <a:latin typeface="a옛날사진관1"/>
                <a:ea typeface="a옛날사진관1"/>
              </a:rPr>
              <a:t>개발 과정</a:t>
            </a:r>
            <a:endParaRPr lang="en-US" altLang="ko-KR" sz="2000" b="1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9692B-C6DD-491B-900A-20C74379CB41}"/>
              </a:ext>
            </a:extLst>
          </p:cNvPr>
          <p:cNvSpPr txBox="1"/>
          <p:nvPr/>
        </p:nvSpPr>
        <p:spPr>
          <a:xfrm>
            <a:off x="5270801" y="4573413"/>
            <a:ext cx="2111777" cy="39029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395894"/>
                </a:solidFill>
                <a:latin typeface="a옛날사진관1"/>
                <a:ea typeface="a옛날사진관1"/>
              </a:rPr>
              <a:t>협업 및 분업</a:t>
            </a:r>
            <a:endParaRPr lang="en-US" altLang="ko-KR" sz="2000" b="1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5AEA6-1C1B-430B-9E9B-F60A181AE8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73" y="2549984"/>
            <a:ext cx="1021637" cy="1021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5E5FC1-E850-49A7-AD5C-351D8960D0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90" y="2525920"/>
            <a:ext cx="1052819" cy="10528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F9F2C-0215-42EB-934A-EE03D49BB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61" y="2534175"/>
            <a:ext cx="1052818" cy="10528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21B0E3-18BB-712F-3413-B7D4EC71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47E16-B910-A43D-2E1C-81D99C86D3C7}"/>
              </a:ext>
            </a:extLst>
          </p:cNvPr>
          <p:cNvSpPr txBox="1"/>
          <p:nvPr/>
        </p:nvSpPr>
        <p:spPr>
          <a:xfrm>
            <a:off x="5270800" y="5344646"/>
            <a:ext cx="2111777" cy="39029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000" b="1" dirty="0">
                <a:solidFill>
                  <a:srgbClr val="395894"/>
                </a:solidFill>
                <a:latin typeface="a옛날사진관1"/>
                <a:ea typeface="a옛날사진관1"/>
              </a:rPr>
              <a:t>서비스 흐름도</a:t>
            </a:r>
            <a:endParaRPr lang="en-US" altLang="ko-KR" sz="2000" b="1" dirty="0">
              <a:solidFill>
                <a:srgbClr val="395894"/>
              </a:solidFill>
              <a:latin typeface="a옛날사진관1"/>
              <a:ea typeface="a옛날사진관1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FA331C-F4A6-BED2-D3D9-7A04AA50BB38}"/>
              </a:ext>
            </a:extLst>
          </p:cNvPr>
          <p:cNvCxnSpPr>
            <a:cxnSpLocks/>
          </p:cNvCxnSpPr>
          <p:nvPr/>
        </p:nvCxnSpPr>
        <p:spPr>
          <a:xfrm>
            <a:off x="6096000" y="-171000"/>
            <a:ext cx="0" cy="7200000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21137779-8410-E575-6C3E-5C4F4976221E}"/>
              </a:ext>
            </a:extLst>
          </p:cNvPr>
          <p:cNvSpPr/>
          <p:nvPr/>
        </p:nvSpPr>
        <p:spPr>
          <a:xfrm>
            <a:off x="7206408" y="355520"/>
            <a:ext cx="2318257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initTmap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()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347170F7-DF5A-D270-91CD-5B9A45A651A5}"/>
              </a:ext>
            </a:extLst>
          </p:cNvPr>
          <p:cNvSpPr/>
          <p:nvPr/>
        </p:nvSpPr>
        <p:spPr>
          <a:xfrm>
            <a:off x="7206408" y="1282244"/>
            <a:ext cx="2776647" cy="56927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초기 맵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현재위치 설정</a:t>
            </a: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ACCF62A6-691F-5852-9B3A-E65F97B805D3}"/>
              </a:ext>
            </a:extLst>
          </p:cNvPr>
          <p:cNvSpPr/>
          <p:nvPr/>
        </p:nvSpPr>
        <p:spPr>
          <a:xfrm>
            <a:off x="9727568" y="355520"/>
            <a:ext cx="2318257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initPresent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()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A9B65E-E8A8-EB39-A3AF-5DC09A28A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76" y="381622"/>
            <a:ext cx="5674995" cy="2750970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5C146E-A02F-51F0-479A-F5776E99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860" y="4053629"/>
            <a:ext cx="2863248" cy="2422749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69C143F-3237-76AB-BE2D-DE46691661C3}"/>
              </a:ext>
            </a:extLst>
          </p:cNvPr>
          <p:cNvSpPr/>
          <p:nvPr/>
        </p:nvSpPr>
        <p:spPr>
          <a:xfrm>
            <a:off x="7636345" y="4318936"/>
            <a:ext cx="632012" cy="63201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509D707-16DA-4EC1-3355-4602E778A00A}"/>
              </a:ext>
            </a:extLst>
          </p:cNvPr>
          <p:cNvSpPr/>
          <p:nvPr/>
        </p:nvSpPr>
        <p:spPr>
          <a:xfrm>
            <a:off x="6212262" y="5467910"/>
            <a:ext cx="1300443" cy="130044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대각선 방향 모서리 22">
            <a:extLst>
              <a:ext uri="{FF2B5EF4-FFF2-40B4-BE49-F238E27FC236}">
                <a16:creationId xmlns:a16="http://schemas.microsoft.com/office/drawing/2014/main" id="{6B5F1511-1016-C8C9-C99D-C415CC0A730E}"/>
              </a:ext>
            </a:extLst>
          </p:cNvPr>
          <p:cNvSpPr/>
          <p:nvPr/>
        </p:nvSpPr>
        <p:spPr>
          <a:xfrm>
            <a:off x="1027268" y="4093970"/>
            <a:ext cx="2863248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반경 설정 및 도서 검색</a:t>
            </a:r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58FC9426-04D8-4ACA-A645-54A923F6253F}"/>
              </a:ext>
            </a:extLst>
          </p:cNvPr>
          <p:cNvSpPr/>
          <p:nvPr/>
        </p:nvSpPr>
        <p:spPr>
          <a:xfrm>
            <a:off x="8840914" y="4053629"/>
            <a:ext cx="2863248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presentMarker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FCBF8AB8-3D7B-41EE-ADF3-03AB5D620EDF}"/>
              </a:ext>
            </a:extLst>
          </p:cNvPr>
          <p:cNvSpPr/>
          <p:nvPr/>
        </p:nvSpPr>
        <p:spPr>
          <a:xfrm>
            <a:off x="8840914" y="4878097"/>
            <a:ext cx="2776647" cy="56927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마커로 위치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2F11A7-2538-4914-1746-12DB6B89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20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D010E1-74B7-78BF-D97C-8060D3BDEC47}"/>
              </a:ext>
            </a:extLst>
          </p:cNvPr>
          <p:cNvSpPr/>
          <p:nvPr/>
        </p:nvSpPr>
        <p:spPr>
          <a:xfrm>
            <a:off x="5314597" y="4846730"/>
            <a:ext cx="581157" cy="60064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9503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4E4E83E-763B-9613-DD19-743CD4A2E6D4}"/>
              </a:ext>
            </a:extLst>
          </p:cNvPr>
          <p:cNvCxnSpPr>
            <a:cxnSpLocks/>
          </p:cNvCxnSpPr>
          <p:nvPr/>
        </p:nvCxnSpPr>
        <p:spPr>
          <a:xfrm>
            <a:off x="6327211" y="2946936"/>
            <a:ext cx="4288213" cy="0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0760A4F-3A01-6B6B-C099-E5FAAEBF454A}"/>
              </a:ext>
            </a:extLst>
          </p:cNvPr>
          <p:cNvCxnSpPr>
            <a:cxnSpLocks/>
          </p:cNvCxnSpPr>
          <p:nvPr/>
        </p:nvCxnSpPr>
        <p:spPr>
          <a:xfrm>
            <a:off x="9953299" y="1514977"/>
            <a:ext cx="0" cy="1431959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41263AC-34DF-6F26-FF98-A040C629FDAD}"/>
              </a:ext>
            </a:extLst>
          </p:cNvPr>
          <p:cNvCxnSpPr>
            <a:cxnSpLocks/>
          </p:cNvCxnSpPr>
          <p:nvPr/>
        </p:nvCxnSpPr>
        <p:spPr>
          <a:xfrm>
            <a:off x="6808155" y="1514977"/>
            <a:ext cx="4288213" cy="0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EFE71C8-3964-50C9-AE08-DDCECF277D8B}"/>
              </a:ext>
            </a:extLst>
          </p:cNvPr>
          <p:cNvCxnSpPr>
            <a:cxnSpLocks/>
          </p:cNvCxnSpPr>
          <p:nvPr/>
        </p:nvCxnSpPr>
        <p:spPr>
          <a:xfrm>
            <a:off x="6091879" y="-2444054"/>
            <a:ext cx="0" cy="3964524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FA331C-F4A6-BED2-D3D9-7A04AA50BB38}"/>
              </a:ext>
            </a:extLst>
          </p:cNvPr>
          <p:cNvCxnSpPr>
            <a:cxnSpLocks/>
          </p:cNvCxnSpPr>
          <p:nvPr/>
        </p:nvCxnSpPr>
        <p:spPr>
          <a:xfrm>
            <a:off x="6096000" y="3064476"/>
            <a:ext cx="0" cy="3964524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A168D9FA-1E44-BF2C-91E1-9A365CB15020}"/>
              </a:ext>
            </a:extLst>
          </p:cNvPr>
          <p:cNvSpPr/>
          <p:nvPr/>
        </p:nvSpPr>
        <p:spPr>
          <a:xfrm>
            <a:off x="4609895" y="214128"/>
            <a:ext cx="296396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도서 이름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검색 반경 입력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57283FDF-1510-26CC-D807-1E87522D4D56}"/>
              </a:ext>
            </a:extLst>
          </p:cNvPr>
          <p:cNvSpPr/>
          <p:nvPr/>
        </p:nvSpPr>
        <p:spPr>
          <a:xfrm>
            <a:off x="4609896" y="1084550"/>
            <a:ext cx="296396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startSearch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()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D2386BB6-0AC1-D3C4-0D4E-6EA78C9ED19A}"/>
              </a:ext>
            </a:extLst>
          </p:cNvPr>
          <p:cNvSpPr/>
          <p:nvPr/>
        </p:nvSpPr>
        <p:spPr>
          <a:xfrm>
            <a:off x="4614017" y="2625693"/>
            <a:ext cx="296396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개의 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ISBN</a:t>
            </a: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List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0971AD0B-E6FA-3C21-34F8-27D3C1D0E4D5}"/>
              </a:ext>
            </a:extLst>
          </p:cNvPr>
          <p:cNvSpPr/>
          <p:nvPr/>
        </p:nvSpPr>
        <p:spPr>
          <a:xfrm>
            <a:off x="8500218" y="1084550"/>
            <a:ext cx="296396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getIsbnList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()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F57EC012-8D88-AC1B-15D3-72A65B510914}"/>
              </a:ext>
            </a:extLst>
          </p:cNvPr>
          <p:cNvSpPr/>
          <p:nvPr/>
        </p:nvSpPr>
        <p:spPr>
          <a:xfrm>
            <a:off x="8471318" y="2625693"/>
            <a:ext cx="296396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도서 검색 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API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22CABDD9-9572-82AB-FB30-6E8A5D8FCB98}"/>
              </a:ext>
            </a:extLst>
          </p:cNvPr>
          <p:cNvSpPr/>
          <p:nvPr/>
        </p:nvSpPr>
        <p:spPr>
          <a:xfrm>
            <a:off x="2656464" y="5343023"/>
            <a:ext cx="6870828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searchTmap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(</a:t>
            </a:r>
            <a:r>
              <a:rPr lang="en-US" altLang="ko-K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isbnList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userLocation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searchRange</a:t>
            </a: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)</a:t>
            </a:r>
            <a:endParaRPr lang="ko-KR" altLang="en-US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1AE952-1259-A7F0-6F70-F25B04654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32614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FA331C-F4A6-BED2-D3D9-7A04AA50BB38}"/>
              </a:ext>
            </a:extLst>
          </p:cNvPr>
          <p:cNvCxnSpPr>
            <a:cxnSpLocks/>
          </p:cNvCxnSpPr>
          <p:nvPr/>
        </p:nvCxnSpPr>
        <p:spPr>
          <a:xfrm>
            <a:off x="6096000" y="-171000"/>
            <a:ext cx="0" cy="7200000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AA878761-4FED-75AF-16F9-12A84FC372A7}"/>
              </a:ext>
            </a:extLst>
          </p:cNvPr>
          <p:cNvSpPr/>
          <p:nvPr/>
        </p:nvSpPr>
        <p:spPr>
          <a:xfrm>
            <a:off x="7694744" y="1388133"/>
            <a:ext cx="299057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startGyobo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8" name="사각형: 둥근 대각선 방향 모서리 7">
            <a:extLst>
              <a:ext uri="{FF2B5EF4-FFF2-40B4-BE49-F238E27FC236}">
                <a16:creationId xmlns:a16="http://schemas.microsoft.com/office/drawing/2014/main" id="{B3C4E1EB-C919-D85D-2343-DA43E5C68B19}"/>
              </a:ext>
            </a:extLst>
          </p:cNvPr>
          <p:cNvSpPr/>
          <p:nvPr/>
        </p:nvSpPr>
        <p:spPr>
          <a:xfrm>
            <a:off x="4841500" y="1388133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startPublicLib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E29EE464-A5C7-203C-67C0-F90CA28FF528}"/>
              </a:ext>
            </a:extLst>
          </p:cNvPr>
          <p:cNvSpPr/>
          <p:nvPr/>
        </p:nvSpPr>
        <p:spPr>
          <a:xfrm>
            <a:off x="7694745" y="495749"/>
            <a:ext cx="2990573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startIndependentStore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0" name="사각형: 둥근 대각선 방향 모서리 9">
            <a:extLst>
              <a:ext uri="{FF2B5EF4-FFF2-40B4-BE49-F238E27FC236}">
                <a16:creationId xmlns:a16="http://schemas.microsoft.com/office/drawing/2014/main" id="{E549E802-FCA7-1C94-C5D4-C11C2246AE86}"/>
              </a:ext>
            </a:extLst>
          </p:cNvPr>
          <p:cNvSpPr/>
          <p:nvPr/>
        </p:nvSpPr>
        <p:spPr>
          <a:xfrm>
            <a:off x="1988255" y="495749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startAladin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20A4A20E-5E76-95F3-95EF-AE519EBB7961}"/>
              </a:ext>
            </a:extLst>
          </p:cNvPr>
          <p:cNvSpPr/>
          <p:nvPr/>
        </p:nvSpPr>
        <p:spPr>
          <a:xfrm>
            <a:off x="1988255" y="1388133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startYP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C6479A3F-5A20-DABE-1B36-7AF303477DB3}"/>
              </a:ext>
            </a:extLst>
          </p:cNvPr>
          <p:cNvSpPr/>
          <p:nvPr/>
        </p:nvSpPr>
        <p:spPr>
          <a:xfrm>
            <a:off x="4841500" y="508441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a옛날사진관3"/>
                <a:ea typeface="a옛날사진관3"/>
              </a:rPr>
              <a:t>startYes24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D5C783E-897D-4EAB-80BC-8931DA6FDAB4}"/>
              </a:ext>
            </a:extLst>
          </p:cNvPr>
          <p:cNvSpPr/>
          <p:nvPr/>
        </p:nvSpPr>
        <p:spPr>
          <a:xfrm>
            <a:off x="4829313" y="5834229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markerFunction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788D7E30-6057-48F7-BE72-380D6804BF91}"/>
              </a:ext>
            </a:extLst>
          </p:cNvPr>
          <p:cNvSpPr/>
          <p:nvPr/>
        </p:nvSpPr>
        <p:spPr>
          <a:xfrm>
            <a:off x="4612900" y="2743201"/>
            <a:ext cx="2990573" cy="24144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1EEBE9-8A8F-4D50-B404-7AD937395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85" y="3494083"/>
            <a:ext cx="1522202" cy="1522202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88832D25-35A3-49A0-9BD2-3FB60432FE39}"/>
              </a:ext>
            </a:extLst>
          </p:cNvPr>
          <p:cNvSpPr txBox="1"/>
          <p:nvPr/>
        </p:nvSpPr>
        <p:spPr>
          <a:xfrm>
            <a:off x="5001970" y="2769304"/>
            <a:ext cx="2488446" cy="74858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3500" dirty="0">
                <a:solidFill>
                  <a:srgbClr val="303E7F"/>
                </a:solidFill>
                <a:latin typeface="a카리스마"/>
                <a:ea typeface="a카리스마"/>
              </a:rPr>
              <a:t>Json </a:t>
            </a: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인터페이스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D102E4-1167-2ACB-5B4E-ADE88A40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1621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FA331C-F4A6-BED2-D3D9-7A04AA50BB38}"/>
              </a:ext>
            </a:extLst>
          </p:cNvPr>
          <p:cNvCxnSpPr>
            <a:cxnSpLocks/>
          </p:cNvCxnSpPr>
          <p:nvPr/>
        </p:nvCxnSpPr>
        <p:spPr>
          <a:xfrm>
            <a:off x="6096000" y="-171000"/>
            <a:ext cx="0" cy="3677993"/>
          </a:xfrm>
          <a:prstGeom prst="line">
            <a:avLst/>
          </a:prstGeom>
          <a:ln w="155575" cap="rnd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11D337-ED2C-430E-8A44-5103D8C8F522}"/>
              </a:ext>
            </a:extLst>
          </p:cNvPr>
          <p:cNvCxnSpPr>
            <a:cxnSpLocks/>
          </p:cNvCxnSpPr>
          <p:nvPr/>
        </p:nvCxnSpPr>
        <p:spPr>
          <a:xfrm>
            <a:off x="6096000" y="-171000"/>
            <a:ext cx="0" cy="7200000"/>
          </a:xfrm>
          <a:prstGeom prst="line">
            <a:avLst/>
          </a:prstGeom>
          <a:ln w="155575">
            <a:solidFill>
              <a:srgbClr val="B459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3B3EED6B-4DAF-48A1-A45D-19E41223C130}"/>
              </a:ext>
            </a:extLst>
          </p:cNvPr>
          <p:cNvSpPr/>
          <p:nvPr/>
        </p:nvSpPr>
        <p:spPr>
          <a:xfrm>
            <a:off x="3323261" y="5960574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  <a:latin typeface="a옛날사진관3"/>
                <a:ea typeface="a옛날사진관3"/>
              </a:rPr>
              <a:t>recommendWayDir</a:t>
            </a:r>
            <a:endParaRPr lang="en-US" altLang="ko-KR" dirty="0">
              <a:solidFill>
                <a:schemeClr val="tx1"/>
              </a:solidFill>
              <a:latin typeface="a옛날사진관3"/>
              <a:ea typeface="a옛날사진관3"/>
            </a:endParaRPr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D8E0BEFC-5625-4DE2-AE15-2D37952528F2}"/>
              </a:ext>
            </a:extLst>
          </p:cNvPr>
          <p:cNvSpPr/>
          <p:nvPr/>
        </p:nvSpPr>
        <p:spPr>
          <a:xfrm>
            <a:off x="6375825" y="5960574"/>
            <a:ext cx="2533374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추천 경로 선택</a:t>
            </a: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A326BF6D-2093-4C98-B096-3C897535A204}"/>
              </a:ext>
            </a:extLst>
          </p:cNvPr>
          <p:cNvSpPr/>
          <p:nvPr/>
        </p:nvSpPr>
        <p:spPr>
          <a:xfrm>
            <a:off x="278079" y="287724"/>
            <a:ext cx="2863248" cy="6177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a옛날사진관3"/>
                <a:ea typeface="a옛날사진관3"/>
              </a:rPr>
              <a:t>검색결과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4038C8-D6CD-DCA2-BF3D-AF7E20E4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23</a:t>
            </a:fld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CCF53-A2D0-2AFB-B130-E46BB5CA3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34167400">
            <a:extLst>
              <a:ext uri="{FF2B5EF4-FFF2-40B4-BE49-F238E27FC236}">
                <a16:creationId xmlns:a16="http://schemas.microsoft.com/office/drawing/2014/main" id="{545D018F-FD65-BC84-BBBB-91948A946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8"/>
          <a:stretch/>
        </p:blipFill>
        <p:spPr bwMode="auto">
          <a:xfrm>
            <a:off x="3419406" y="287724"/>
            <a:ext cx="5679439" cy="31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634167400">
            <a:extLst>
              <a:ext uri="{FF2B5EF4-FFF2-40B4-BE49-F238E27FC236}">
                <a16:creationId xmlns:a16="http://schemas.microsoft.com/office/drawing/2014/main" id="{711E723C-D0F4-8201-5BEF-33269E098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82"/>
          <a:stretch/>
        </p:blipFill>
        <p:spPr bwMode="auto">
          <a:xfrm>
            <a:off x="9237327" y="228600"/>
            <a:ext cx="2294740" cy="52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7561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FA331C-F4A6-BED2-D3D9-7A04AA50BB38}"/>
              </a:ext>
            </a:extLst>
          </p:cNvPr>
          <p:cNvCxnSpPr>
            <a:cxnSpLocks/>
          </p:cNvCxnSpPr>
          <p:nvPr/>
        </p:nvCxnSpPr>
        <p:spPr>
          <a:xfrm>
            <a:off x="6096000" y="-171000"/>
            <a:ext cx="0" cy="2374373"/>
          </a:xfrm>
          <a:prstGeom prst="line">
            <a:avLst/>
          </a:prstGeom>
          <a:ln w="155575" cap="rnd">
            <a:solidFill>
              <a:srgbClr val="B4595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88C42F-185B-2407-8F0A-CC5DE1B0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33C177-5EEA-3EC9-5EF6-3A977FDB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41" y="2417803"/>
            <a:ext cx="8300718" cy="40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0614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6656969" y="1084906"/>
            <a:ext cx="670784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6000" dirty="0">
                <a:solidFill>
                  <a:srgbClr val="506095"/>
                </a:solidFill>
                <a:latin typeface="a카리스마"/>
                <a:ea typeface="a카리스마"/>
              </a:rPr>
              <a:t>프로젝트 결론</a:t>
            </a:r>
          </a:p>
        </p:txBody>
      </p:sp>
      <p:sp>
        <p:nvSpPr>
          <p:cNvPr id="31" name="제목 1"/>
          <p:cNvSpPr txBox="1"/>
          <p:nvPr/>
        </p:nvSpPr>
        <p:spPr>
          <a:xfrm>
            <a:off x="885654" y="863600"/>
            <a:ext cx="4638846" cy="696553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66000" dirty="0">
                <a:solidFill>
                  <a:schemeClr val="bg1"/>
                </a:solidFill>
                <a:latin typeface="Bodoni MT Condensed" panose="02070606080606020203" pitchFamily="18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05F6F-763E-42E6-B8E8-7CD03331E587}"/>
              </a:ext>
            </a:extLst>
          </p:cNvPr>
          <p:cNvSpPr txBox="1"/>
          <p:nvPr/>
        </p:nvSpPr>
        <p:spPr>
          <a:xfrm>
            <a:off x="6656969" y="4746284"/>
            <a:ext cx="5232351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800" b="1" i="0" u="none" strike="noStrike" kern="1200" cap="none" spc="0" normalizeH="0" baseline="0" dirty="0" err="1">
                <a:solidFill>
                  <a:srgbClr val="506095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타업체</a:t>
            </a:r>
            <a:r>
              <a:rPr kumimoji="0" lang="ko-KR" altLang="en-US" sz="2800" b="1" i="0" u="none" strike="noStrike" kern="1200" cap="none" spc="0" normalizeH="0" baseline="0" dirty="0">
                <a:solidFill>
                  <a:srgbClr val="506095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F263D-7A54-4FD0-C487-59FB0EBB91D7}"/>
              </a:ext>
            </a:extLst>
          </p:cNvPr>
          <p:cNvSpPr txBox="1"/>
          <p:nvPr/>
        </p:nvSpPr>
        <p:spPr>
          <a:xfrm>
            <a:off x="6656969" y="5259689"/>
            <a:ext cx="4927582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800" b="1" i="0" u="none" strike="noStrike" kern="1200" cap="none" spc="0" normalizeH="0" baseline="0" dirty="0">
                <a:solidFill>
                  <a:srgbClr val="506095"/>
                </a:solidFill>
                <a:latin typeface="a옛날사진관1" panose="02020600000000000000" pitchFamily="18" charset="-127"/>
                <a:ea typeface="a옛날사진관1" panose="02020600000000000000" pitchFamily="18" charset="-127"/>
              </a:rPr>
              <a:t>기대효과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B12EA6-0ABE-AF96-27B2-BE22B3DE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69054" y="-81119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03.</a:t>
            </a:r>
          </a:p>
        </p:txBody>
      </p:sp>
      <p:sp>
        <p:nvSpPr>
          <p:cNvPr id="95" name="제목 1"/>
          <p:cNvSpPr txBox="1"/>
          <p:nvPr/>
        </p:nvSpPr>
        <p:spPr>
          <a:xfrm>
            <a:off x="2203047" y="113441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300" dirty="0" err="1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타업체</a:t>
            </a: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 분석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/>
              <a:ea typeface="a카리스마"/>
            </a:endParaRPr>
          </a:p>
        </p:txBody>
      </p:sp>
      <p:sp>
        <p:nvSpPr>
          <p:cNvPr id="96" name="제목 1"/>
          <p:cNvSpPr txBox="1"/>
          <p:nvPr/>
        </p:nvSpPr>
        <p:spPr>
          <a:xfrm>
            <a:off x="1838212" y="437595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2151487" y="437458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동네서점</a:t>
            </a:r>
            <a:r>
              <a:rPr lang="en-US" altLang="ko-KR" sz="3500" dirty="0">
                <a:solidFill>
                  <a:srgbClr val="506095"/>
                </a:solidFill>
                <a:latin typeface="a카리스마"/>
                <a:ea typeface="a카리스마"/>
              </a:rPr>
              <a:t>, </a:t>
            </a:r>
            <a:r>
              <a:rPr lang="ko-KR" altLang="en-US" sz="3500" dirty="0" err="1">
                <a:solidFill>
                  <a:srgbClr val="506095"/>
                </a:solidFill>
                <a:latin typeface="a카리스마"/>
                <a:ea typeface="a카리스마"/>
              </a:rPr>
              <a:t>북임팩트</a:t>
            </a:r>
            <a:endParaRPr lang="en-US" altLang="ko-KR" sz="35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41" name="제목 1"/>
          <p:cNvSpPr txBox="1"/>
          <p:nvPr/>
        </p:nvSpPr>
        <p:spPr>
          <a:xfrm>
            <a:off x="369054" y="4293646"/>
            <a:ext cx="4696565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- </a:t>
            </a:r>
            <a:r>
              <a:rPr lang="ko-KR" altLang="en-US" sz="2000" dirty="0" err="1">
                <a:solidFill>
                  <a:srgbClr val="506095"/>
                </a:solidFill>
                <a:latin typeface="a카리스마"/>
                <a:ea typeface="a카리스마"/>
              </a:rPr>
              <a:t>독립서점와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 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‘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직접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’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연계</a:t>
            </a:r>
            <a:endParaRPr lang="en-US" altLang="ko-KR" sz="20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054" y="1819208"/>
            <a:ext cx="4696565" cy="23965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4" name="제목 1"/>
          <p:cNvSpPr txBox="1"/>
          <p:nvPr/>
        </p:nvSpPr>
        <p:spPr>
          <a:xfrm>
            <a:off x="369054" y="4865193"/>
            <a:ext cx="5970514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-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독립서점만 그리고 단순 정보만 위치 확인 가능</a:t>
            </a:r>
            <a:endParaRPr lang="en-US" altLang="ko-KR" sz="20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F2771F-1B6B-43D9-BAD1-8BA5FE19CF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9568" y="1883357"/>
            <a:ext cx="5003308" cy="23965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1FA39021-7022-4D6F-A51D-B193E4690759}"/>
              </a:ext>
            </a:extLst>
          </p:cNvPr>
          <p:cNvSpPr txBox="1"/>
          <p:nvPr/>
        </p:nvSpPr>
        <p:spPr>
          <a:xfrm>
            <a:off x="6339569" y="4906197"/>
            <a:ext cx="5852432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-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알라딘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, </a:t>
            </a:r>
            <a:r>
              <a:rPr lang="ko-KR" altLang="en-US" sz="2000" dirty="0" err="1">
                <a:solidFill>
                  <a:srgbClr val="506095"/>
                </a:solidFill>
                <a:latin typeface="a카리스마"/>
                <a:ea typeface="a카리스마"/>
              </a:rPr>
              <a:t>예스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24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재고 확인 가능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,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위치기반 </a:t>
            </a: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X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 </a:t>
            </a:r>
            <a:endParaRPr lang="en-US" altLang="ko-KR" sz="20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9DAA17-F4B4-4686-BEE3-32E01EAB4173}"/>
              </a:ext>
            </a:extLst>
          </p:cNvPr>
          <p:cNvSpPr txBox="1"/>
          <p:nvPr/>
        </p:nvSpPr>
        <p:spPr>
          <a:xfrm>
            <a:off x="6339567" y="4293646"/>
            <a:ext cx="585243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000" dirty="0">
                <a:solidFill>
                  <a:srgbClr val="506095"/>
                </a:solidFill>
                <a:latin typeface="a카리스마"/>
                <a:ea typeface="a카리스마"/>
              </a:rPr>
              <a:t>- </a:t>
            </a:r>
            <a:r>
              <a:rPr lang="ko-KR" altLang="en-US" sz="2000" dirty="0">
                <a:solidFill>
                  <a:srgbClr val="506095"/>
                </a:solidFill>
                <a:latin typeface="a카리스마"/>
                <a:ea typeface="a카리스마"/>
              </a:rPr>
              <a:t>온라인 최저가 도서 가격비교 서비스</a:t>
            </a:r>
            <a:endParaRPr lang="en-US" altLang="ko-KR" sz="20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3FE6AA3-E959-491E-B429-1DC8FF971339}"/>
              </a:ext>
            </a:extLst>
          </p:cNvPr>
          <p:cNvSpPr txBox="1"/>
          <p:nvPr/>
        </p:nvSpPr>
        <p:spPr>
          <a:xfrm>
            <a:off x="1953254" y="5722750"/>
            <a:ext cx="8969489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4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=&gt; </a:t>
            </a:r>
            <a:r>
              <a:rPr lang="ko-KR" altLang="en-US" sz="24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내근처의 도서제공처 정보와 재고를 찾기에는 적합하지 않다</a:t>
            </a:r>
            <a:r>
              <a:rPr lang="en-US" altLang="ko-KR" sz="24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EE26BC-8E71-699A-8262-195BA0F6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/>
          <p:nvPr/>
        </p:nvSpPr>
        <p:spPr>
          <a:xfrm>
            <a:off x="2144146" y="272565"/>
            <a:ext cx="4722926" cy="8438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6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기대효과</a:t>
            </a:r>
            <a:endParaRPr lang="en-US" altLang="ko-KR" sz="2800" dirty="0">
              <a:solidFill>
                <a:schemeClr val="bg1">
                  <a:alpha val="79000"/>
                </a:schemeClr>
              </a:solidFill>
              <a:latin typeface="a카리스마"/>
              <a:ea typeface="a카리스마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03.</a:t>
            </a:r>
          </a:p>
        </p:txBody>
      </p:sp>
      <p:sp>
        <p:nvSpPr>
          <p:cNvPr id="9" name="제목 1"/>
          <p:cNvSpPr txBox="1"/>
          <p:nvPr/>
        </p:nvSpPr>
        <p:spPr>
          <a:xfrm>
            <a:off x="8186950" y="1351436"/>
            <a:ext cx="7463046" cy="949749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700">
              <a:solidFill>
                <a:srgbClr val="303E7F"/>
              </a:solidFill>
              <a:latin typeface="a옛날사진관3"/>
              <a:ea typeface="a옛날사진관3"/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534780" y="2353765"/>
            <a:ext cx="10044320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60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2A691114-A847-A5B1-2317-E7A9AF2072DD}"/>
              </a:ext>
            </a:extLst>
          </p:cNvPr>
          <p:cNvSpPr/>
          <p:nvPr/>
        </p:nvSpPr>
        <p:spPr>
          <a:xfrm>
            <a:off x="534779" y="3298321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근처의 도서관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서점을 하나하나 찾지 않아도 된다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.</a:t>
            </a: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A0AEFE56-7AFA-854E-8C8D-D66CF84F673A}"/>
              </a:ext>
            </a:extLst>
          </p:cNvPr>
          <p:cNvSpPr/>
          <p:nvPr/>
        </p:nvSpPr>
        <p:spPr>
          <a:xfrm>
            <a:off x="534780" y="1826311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독립서점에 대한 위치 정보와 전화번호도 제공하기에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동네 서점 활성화를 기대할 수 있다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.</a:t>
            </a:r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AF6D3E70-917C-9C32-42C5-3C0AE0D7BDA2}"/>
              </a:ext>
            </a:extLst>
          </p:cNvPr>
          <p:cNvSpPr/>
          <p:nvPr/>
        </p:nvSpPr>
        <p:spPr>
          <a:xfrm>
            <a:off x="534779" y="4863422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위치에 기반한 근처 도서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재고를 보여주는 서비스가 없어 많은 사용자를 기대해볼 수 있다</a:t>
            </a:r>
            <a:r>
              <a:rPr lang="en-US" altLang="ko-KR" sz="1800" dirty="0">
                <a:solidFill>
                  <a:srgbClr val="506095"/>
                </a:solidFill>
                <a:latin typeface="a옛날사진관3"/>
                <a:ea typeface="a옛날사진관3"/>
              </a:rPr>
              <a:t>.</a:t>
            </a:r>
            <a:r>
              <a:rPr lang="ko-KR" altLang="en-US" sz="1800" dirty="0">
                <a:solidFill>
                  <a:srgbClr val="506095"/>
                </a:solidFill>
                <a:latin typeface="a옛날사진관3"/>
                <a:ea typeface="a옛날사진관3"/>
              </a:rPr>
              <a:t> </a:t>
            </a:r>
            <a:endParaRPr lang="en-US" altLang="ko-KR" sz="1800" dirty="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9F0379-BCD0-BAC8-5B7F-DDD6F32F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31608" y="2426027"/>
            <a:ext cx="7425378" cy="1544664"/>
            <a:chOff x="2606352" y="2483177"/>
            <a:chExt cx="8367607" cy="1544664"/>
          </a:xfrm>
        </p:grpSpPr>
        <p:sp>
          <p:nvSpPr>
            <p:cNvPr id="18" name="제목 1"/>
            <p:cNvSpPr txBox="1"/>
            <p:nvPr/>
          </p:nvSpPr>
          <p:spPr>
            <a:xfrm>
              <a:off x="3767996" y="2879323"/>
              <a:ext cx="7205963" cy="843811"/>
            </a:xfrm>
            <a:prstGeom prst="rect">
              <a:avLst/>
            </a:prstGeom>
          </p:spPr>
          <p:txBody>
            <a:bodyPr vert="horz" lIns="91440" tIns="45720" rIns="91440" bIns="45720" anchor="ctr">
              <a:normAutofit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endParaRPr lang="en-US" altLang="ko-KR" sz="6000">
                <a:solidFill>
                  <a:srgbClr val="303E7F"/>
                </a:solidFill>
                <a:latin typeface="a카리스마"/>
                <a:ea typeface="a카리스마"/>
              </a:endParaRPr>
            </a:p>
          </p:txBody>
        </p:sp>
        <p:sp>
          <p:nvSpPr>
            <p:cNvPr id="31" name="제목 1"/>
            <p:cNvSpPr txBox="1"/>
            <p:nvPr/>
          </p:nvSpPr>
          <p:spPr>
            <a:xfrm>
              <a:off x="2606352" y="2483177"/>
              <a:ext cx="1772221" cy="1544664"/>
            </a:xfrm>
            <a:prstGeom prst="rect">
              <a:avLst/>
            </a:prstGeom>
          </p:spPr>
          <p:txBody>
            <a:bodyPr vert="horz" lIns="91440" tIns="45720" rIns="91440" bIns="4572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endParaRPr lang="en-US" altLang="ko-KR" sz="6000">
                <a:solidFill>
                  <a:srgbClr val="303E7F">
                    <a:alpha val="79000"/>
                  </a:srgbClr>
                </a:solidFill>
                <a:latin typeface="a카리스마"/>
                <a:ea typeface="a카리스마"/>
              </a:endParaRPr>
            </a:p>
          </p:txBody>
        </p:sp>
      </p:grpSp>
      <p:sp>
        <p:nvSpPr>
          <p:cNvPr id="5" name="제목 1"/>
          <p:cNvSpPr txBox="1"/>
          <p:nvPr/>
        </p:nvSpPr>
        <p:spPr>
          <a:xfrm>
            <a:off x="4926822" y="2822173"/>
            <a:ext cx="2338355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6000" dirty="0">
                <a:solidFill>
                  <a:srgbClr val="506095"/>
                </a:solidFill>
                <a:latin typeface="a카리스마"/>
                <a:ea typeface="a카리스마"/>
              </a:rPr>
              <a:t>감사합니다</a:t>
            </a:r>
            <a:r>
              <a:rPr lang="en-US" altLang="ko-KR" sz="6000" dirty="0">
                <a:solidFill>
                  <a:srgbClr val="506095"/>
                </a:solidFill>
                <a:latin typeface="a카리스마"/>
                <a:ea typeface="a카리스마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3333A5-C14D-8CA1-3FC1-2C8FCFE6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/>
          <p:nvPr/>
        </p:nvSpPr>
        <p:spPr>
          <a:xfrm>
            <a:off x="1457211" y="3810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 </a:t>
            </a: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기능 설계 및 개발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/>
              <a:ea typeface="a카리스마"/>
            </a:endParaRPr>
          </a:p>
        </p:txBody>
      </p:sp>
      <p:sp>
        <p:nvSpPr>
          <p:cNvPr id="18" name="제목 1"/>
          <p:cNvSpPr txBox="1"/>
          <p:nvPr/>
        </p:nvSpPr>
        <p:spPr>
          <a:xfrm>
            <a:off x="1508011" y="380476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도서 </a:t>
            </a:r>
            <a:r>
              <a:rPr lang="ko-KR" altLang="en-US" sz="3500" dirty="0" err="1">
                <a:solidFill>
                  <a:srgbClr val="506095"/>
                </a:solidFill>
                <a:latin typeface="a카리스마"/>
                <a:ea typeface="a카리스마"/>
              </a:rPr>
              <a:t>제공처</a:t>
            </a: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 분석</a:t>
            </a:r>
            <a:endParaRPr lang="en-US" altLang="ko-KR" sz="35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2928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2.</a:t>
            </a:r>
          </a:p>
        </p:txBody>
      </p:sp>
      <p:sp>
        <p:nvSpPr>
          <p:cNvPr id="40" name="사각형: 둥근 대각선 방향 모서리 39"/>
          <p:cNvSpPr/>
          <p:nvPr/>
        </p:nvSpPr>
        <p:spPr>
          <a:xfrm>
            <a:off x="182303" y="1240121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제목 1"/>
          <p:cNvSpPr txBox="1"/>
          <p:nvPr/>
        </p:nvSpPr>
        <p:spPr>
          <a:xfrm>
            <a:off x="473367" y="1270299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764B10"/>
                </a:solidFill>
                <a:latin typeface="a옛날사진관3"/>
                <a:ea typeface="a옛날사진관3"/>
              </a:rPr>
              <a:t>체인 서점</a:t>
            </a:r>
            <a:endParaRPr lang="en-US" altLang="ko-KR" sz="19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42" name="사각형: 둥근 대각선 방향 모서리 41"/>
          <p:cNvSpPr/>
          <p:nvPr/>
        </p:nvSpPr>
        <p:spPr>
          <a:xfrm>
            <a:off x="2760309" y="1240121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제목 1"/>
          <p:cNvSpPr txBox="1"/>
          <p:nvPr/>
        </p:nvSpPr>
        <p:spPr>
          <a:xfrm>
            <a:off x="3051373" y="1270299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764B10"/>
                </a:solidFill>
                <a:latin typeface="a옛날사진관3"/>
                <a:ea typeface="a옛날사진관3"/>
              </a:rPr>
              <a:t>중고 서점</a:t>
            </a:r>
            <a:endParaRPr lang="en-US" altLang="ko-KR" sz="19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56" name="사각형: 둥근 대각선 방향 모서리 55"/>
          <p:cNvSpPr/>
          <p:nvPr/>
        </p:nvSpPr>
        <p:spPr>
          <a:xfrm>
            <a:off x="5272591" y="1179831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제목 1"/>
          <p:cNvSpPr txBox="1"/>
          <p:nvPr/>
        </p:nvSpPr>
        <p:spPr>
          <a:xfrm>
            <a:off x="5563656" y="1210009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독립 서점</a:t>
            </a:r>
            <a:endParaRPr lang="en-US" altLang="ko-KR" sz="190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61" name="사각형: 둥근 대각선 방향 모서리 60"/>
          <p:cNvSpPr/>
          <p:nvPr/>
        </p:nvSpPr>
        <p:spPr>
          <a:xfrm>
            <a:off x="7816762" y="1154259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제목 1"/>
          <p:cNvSpPr txBox="1"/>
          <p:nvPr/>
        </p:nvSpPr>
        <p:spPr>
          <a:xfrm>
            <a:off x="8117874" y="1173997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아동 서점</a:t>
            </a:r>
            <a:endParaRPr lang="en-US" altLang="ko-KR" sz="190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71" name="사각형: 둥근 대각선 방향 모서리 70"/>
          <p:cNvSpPr/>
          <p:nvPr/>
        </p:nvSpPr>
        <p:spPr>
          <a:xfrm>
            <a:off x="182303" y="2221697"/>
            <a:ext cx="1747956" cy="267151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제목 1"/>
          <p:cNvSpPr txBox="1"/>
          <p:nvPr/>
        </p:nvSpPr>
        <p:spPr>
          <a:xfrm>
            <a:off x="484000" y="2496449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교보문고</a:t>
            </a:r>
            <a:endParaRPr lang="en-US" altLang="ko-KR" sz="1900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73" name="사각형: 둥근 대각선 방향 모서리 72"/>
          <p:cNvSpPr/>
          <p:nvPr/>
        </p:nvSpPr>
        <p:spPr>
          <a:xfrm>
            <a:off x="2760309" y="2198742"/>
            <a:ext cx="1747956" cy="267151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사각형: 둥근 대각선 방향 모서리 74"/>
          <p:cNvSpPr/>
          <p:nvPr/>
        </p:nvSpPr>
        <p:spPr>
          <a:xfrm>
            <a:off x="5343155" y="2221695"/>
            <a:ext cx="6666541" cy="267151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제목 1"/>
          <p:cNvSpPr txBox="1"/>
          <p:nvPr/>
        </p:nvSpPr>
        <p:spPr>
          <a:xfrm>
            <a:off x="476042" y="3819335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영풍문고</a:t>
            </a:r>
            <a:endParaRPr lang="en-US" altLang="ko-KR" sz="190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79" name="제목 1"/>
          <p:cNvSpPr txBox="1"/>
          <p:nvPr/>
        </p:nvSpPr>
        <p:spPr>
          <a:xfrm>
            <a:off x="3051373" y="2532753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예스</a:t>
            </a:r>
            <a:r>
              <a:rPr lang="en-US" altLang="ko-KR" sz="1900">
                <a:solidFill>
                  <a:srgbClr val="FF0000"/>
                </a:solidFill>
                <a:latin typeface="a옛날사진관3"/>
                <a:ea typeface="a옛날사진관3"/>
              </a:rPr>
              <a:t>24</a:t>
            </a:r>
            <a:br>
              <a:rPr lang="en-US" altLang="ko-KR" sz="1900">
                <a:solidFill>
                  <a:srgbClr val="FF0000"/>
                </a:solidFill>
                <a:latin typeface="a옛날사진관3"/>
                <a:ea typeface="a옛날사진관3"/>
              </a:rPr>
            </a:b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중고서점</a:t>
            </a:r>
            <a:endParaRPr lang="en-US" altLang="ko-KR" sz="190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80" name="제목 1"/>
          <p:cNvSpPr txBox="1"/>
          <p:nvPr/>
        </p:nvSpPr>
        <p:spPr>
          <a:xfrm>
            <a:off x="3121400" y="3717555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알라딘</a:t>
            </a:r>
            <a:b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</a:b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중고서점</a:t>
            </a:r>
            <a:endParaRPr lang="en-US" altLang="ko-KR" sz="1900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81" name="제목 1"/>
          <p:cNvSpPr txBox="1"/>
          <p:nvPr/>
        </p:nvSpPr>
        <p:spPr>
          <a:xfrm>
            <a:off x="486675" y="4025204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endParaRPr lang="en-US" altLang="ko-KR" sz="1900">
              <a:solidFill>
                <a:srgbClr val="303E7F"/>
              </a:solidFill>
              <a:latin typeface="a옛날사진관3"/>
              <a:ea typeface="a옛날사진관3"/>
            </a:endParaRPr>
          </a:p>
        </p:txBody>
      </p:sp>
      <p:sp>
        <p:nvSpPr>
          <p:cNvPr id="82" name="제목 1"/>
          <p:cNvSpPr txBox="1"/>
          <p:nvPr/>
        </p:nvSpPr>
        <p:spPr>
          <a:xfrm>
            <a:off x="7965210" y="3274222"/>
            <a:ext cx="3580345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1900">
                <a:solidFill>
                  <a:srgbClr val="764B10"/>
                </a:solidFill>
                <a:latin typeface="a옛날사진관3"/>
                <a:ea typeface="a옛날사진관3"/>
              </a:rPr>
              <a:t>동네별로</a:t>
            </a:r>
            <a:r>
              <a:rPr lang="en-US" altLang="ko-KR" sz="1900">
                <a:solidFill>
                  <a:srgbClr val="764B10"/>
                </a:solidFill>
                <a:latin typeface="a옛날사진관3"/>
                <a:ea typeface="a옛날사진관3"/>
              </a:rPr>
              <a:t> </a:t>
            </a:r>
            <a:r>
              <a:rPr lang="ko-KR" altLang="en-US" sz="1900">
                <a:solidFill>
                  <a:srgbClr val="764B10"/>
                </a:solidFill>
                <a:latin typeface="a옛날사진관3"/>
                <a:ea typeface="a옛날사진관3"/>
              </a:rPr>
              <a:t>다름</a:t>
            </a:r>
            <a:endParaRPr lang="en-US" altLang="ko-KR" sz="19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84" name="사각형: 둥근 대각선 방향 모서리 83"/>
          <p:cNvSpPr/>
          <p:nvPr/>
        </p:nvSpPr>
        <p:spPr>
          <a:xfrm>
            <a:off x="10273212" y="1131796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5" name="제목 1"/>
          <p:cNvSpPr txBox="1"/>
          <p:nvPr/>
        </p:nvSpPr>
        <p:spPr>
          <a:xfrm>
            <a:off x="10684858" y="1151534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FF0000"/>
                </a:solidFill>
                <a:latin typeface="a옛날사진관3"/>
                <a:ea typeface="a옛날사진관3"/>
              </a:rPr>
              <a:t>도서관</a:t>
            </a:r>
            <a:endParaRPr lang="en-US" altLang="ko-KR" sz="190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25" name="사각형: 둥근 대각선 방향 모서리 24"/>
          <p:cNvSpPr/>
          <p:nvPr/>
        </p:nvSpPr>
        <p:spPr>
          <a:xfrm>
            <a:off x="1652781" y="5196039"/>
            <a:ext cx="9157085" cy="144606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제목 1"/>
          <p:cNvSpPr txBox="1"/>
          <p:nvPr/>
        </p:nvSpPr>
        <p:spPr>
          <a:xfrm>
            <a:off x="3607168" y="4220778"/>
            <a:ext cx="4917921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altLang="ko-KR" sz="1900">
              <a:solidFill>
                <a:srgbClr val="303E7F"/>
              </a:solidFill>
              <a:latin typeface="a옛날사진관3"/>
              <a:ea typeface="a옛날사진관3"/>
            </a:endParaRPr>
          </a:p>
        </p:txBody>
      </p:sp>
      <p:sp>
        <p:nvSpPr>
          <p:cNvPr id="27" name="제목 1"/>
          <p:cNvSpPr txBox="1"/>
          <p:nvPr/>
        </p:nvSpPr>
        <p:spPr>
          <a:xfrm>
            <a:off x="3106426" y="5375594"/>
            <a:ext cx="6887313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764B10"/>
                </a:solidFill>
                <a:latin typeface="a옛날사진관3"/>
                <a:ea typeface="a옛날사진관3"/>
              </a:rPr>
              <a:t>전국 모든 서점 및 도서관을 총</a:t>
            </a:r>
            <a:r>
              <a:rPr lang="ko-KR" altLang="en-US" sz="1900" dirty="0">
                <a:solidFill>
                  <a:srgbClr val="303E7F"/>
                </a:solidFill>
                <a:latin typeface="a옛날사진관3"/>
                <a:ea typeface="a옛날사진관3"/>
              </a:rPr>
              <a:t> 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7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개의 도서 제공처로 </a:t>
            </a:r>
            <a:r>
              <a:rPr lang="ko-KR" altLang="en-US" sz="1900" dirty="0">
                <a:solidFill>
                  <a:srgbClr val="764B10"/>
                </a:solidFill>
                <a:latin typeface="a옛날사진관3"/>
                <a:ea typeface="a옛날사진관3"/>
              </a:rPr>
              <a:t>분류 하였다</a:t>
            </a:r>
            <a:r>
              <a:rPr lang="en-US" altLang="ko-KR" sz="1900" dirty="0">
                <a:solidFill>
                  <a:srgbClr val="764B10"/>
                </a:solidFill>
                <a:latin typeface="a옛날사진관3"/>
                <a:ea typeface="a옛날사진관3"/>
              </a:rPr>
              <a:t>.</a:t>
            </a:r>
            <a:r>
              <a:rPr lang="ko-KR" altLang="en-US" sz="1900" dirty="0">
                <a:solidFill>
                  <a:schemeClr val="dk1"/>
                </a:solidFill>
                <a:latin typeface="a옛날사진관3"/>
                <a:ea typeface="a옛날사진관3"/>
              </a:rPr>
              <a:t> </a:t>
            </a:r>
            <a:endParaRPr lang="en-US" altLang="ko-KR" sz="1900" dirty="0">
              <a:solidFill>
                <a:schemeClr val="dk1"/>
              </a:solidFill>
              <a:latin typeface="a옛날사진관3"/>
              <a:ea typeface="a옛날사진관3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8EFE4E7F-6F5B-46DC-A10D-CA8DFC85034B}"/>
              </a:ext>
            </a:extLst>
          </p:cNvPr>
          <p:cNvSpPr txBox="1"/>
          <p:nvPr/>
        </p:nvSpPr>
        <p:spPr>
          <a:xfrm>
            <a:off x="2655658" y="5809617"/>
            <a:ext cx="8029200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764B10"/>
                </a:solidFill>
                <a:latin typeface="a옛날사진관3"/>
                <a:ea typeface="a옛날사진관3"/>
              </a:rPr>
              <a:t>각 제공처마다 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위치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연락처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개장시간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, 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재고 확인 가능 여부</a:t>
            </a:r>
            <a:r>
              <a:rPr lang="ko-KR" altLang="en-US" sz="1900" dirty="0">
                <a:solidFill>
                  <a:srgbClr val="764B10"/>
                </a:solidFill>
                <a:latin typeface="a옛날사진관3"/>
                <a:ea typeface="a옛날사진관3"/>
              </a:rPr>
              <a:t>를 살펴보자</a:t>
            </a:r>
            <a:r>
              <a:rPr lang="en-US" altLang="ko-KR" sz="1900" dirty="0">
                <a:solidFill>
                  <a:srgbClr val="764B10"/>
                </a:solidFill>
                <a:latin typeface="a옛날사진관3"/>
                <a:ea typeface="a옛날사진관3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A7537B-3E3B-34E0-3A26-22C3EA3D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6656969" y="1084906"/>
            <a:ext cx="670784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6000" dirty="0">
                <a:solidFill>
                  <a:srgbClr val="506095"/>
                </a:solidFill>
                <a:latin typeface="a카리스마"/>
                <a:ea typeface="a카리스마"/>
              </a:rPr>
              <a:t>프로젝트 소개</a:t>
            </a:r>
          </a:p>
        </p:txBody>
      </p:sp>
      <p:sp>
        <p:nvSpPr>
          <p:cNvPr id="31" name="제목 1"/>
          <p:cNvSpPr txBox="1"/>
          <p:nvPr/>
        </p:nvSpPr>
        <p:spPr>
          <a:xfrm>
            <a:off x="885654" y="863600"/>
            <a:ext cx="4638846" cy="696553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66000" dirty="0">
                <a:solidFill>
                  <a:schemeClr val="bg1"/>
                </a:solidFill>
                <a:latin typeface="Bodoni MT Condensed" panose="02070606080606020203" pitchFamily="18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05F6F-763E-42E6-B8E8-7CD03331E587}"/>
              </a:ext>
            </a:extLst>
          </p:cNvPr>
          <p:cNvSpPr txBox="1"/>
          <p:nvPr/>
        </p:nvSpPr>
        <p:spPr>
          <a:xfrm>
            <a:off x="6656969" y="4746284"/>
            <a:ext cx="5232351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1"/>
                <a:ea typeface="a옛날사진관1"/>
              </a:rPr>
              <a:t>팀원 역할 및 프로젝트 배경</a:t>
            </a:r>
            <a:endParaRPr lang="en-US" altLang="ko-KR" sz="2800" b="1" dirty="0">
              <a:solidFill>
                <a:srgbClr val="303E7F"/>
              </a:solidFill>
              <a:latin typeface="a옛날사진관1"/>
              <a:ea typeface="a옛날사진관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F263D-7A54-4FD0-C487-59FB0EBB91D7}"/>
              </a:ext>
            </a:extLst>
          </p:cNvPr>
          <p:cNvSpPr txBox="1"/>
          <p:nvPr/>
        </p:nvSpPr>
        <p:spPr>
          <a:xfrm>
            <a:off x="6656969" y="5259689"/>
            <a:ext cx="4927582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1"/>
                <a:ea typeface="a옛날사진관1"/>
              </a:rPr>
              <a:t>프로젝트 시연</a:t>
            </a:r>
            <a:endParaRPr lang="en-US" altLang="ko-KR" sz="2800" b="1" dirty="0">
              <a:solidFill>
                <a:srgbClr val="303E7F"/>
              </a:solidFill>
              <a:latin typeface="a옛날사진관1"/>
              <a:ea typeface="a옛날사진관1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8D413-78B9-4874-1503-D53764CD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사각형: 둥근 대각선 방향 모서리 104"/>
          <p:cNvSpPr/>
          <p:nvPr/>
        </p:nvSpPr>
        <p:spPr>
          <a:xfrm>
            <a:off x="1387175" y="3831783"/>
            <a:ext cx="10694126" cy="2821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 txBox="1"/>
          <p:nvPr/>
        </p:nvSpPr>
        <p:spPr>
          <a:xfrm>
            <a:off x="15842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 </a:t>
            </a: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기능 설계 및 개발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/>
              <a:ea typeface="a카리스마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2928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2.</a:t>
            </a:r>
          </a:p>
        </p:txBody>
      </p:sp>
      <p:sp>
        <p:nvSpPr>
          <p:cNvPr id="24" name="사각형: 둥근 대각선 방향 모서리 23"/>
          <p:cNvSpPr/>
          <p:nvPr/>
        </p:nvSpPr>
        <p:spPr>
          <a:xfrm>
            <a:off x="2900699" y="1742514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대각선 방향 모서리 24"/>
          <p:cNvSpPr/>
          <p:nvPr/>
        </p:nvSpPr>
        <p:spPr>
          <a:xfrm>
            <a:off x="10715096" y="1692216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사각형: 둥근 대각선 방향 모서리 25"/>
          <p:cNvSpPr/>
          <p:nvPr/>
        </p:nvSpPr>
        <p:spPr>
          <a:xfrm>
            <a:off x="7581836" y="1704128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제목 1"/>
          <p:cNvSpPr txBox="1"/>
          <p:nvPr/>
        </p:nvSpPr>
        <p:spPr>
          <a:xfrm>
            <a:off x="7732401" y="1708665"/>
            <a:ext cx="1520200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700" dirty="0">
                <a:solidFill>
                  <a:srgbClr val="764B10"/>
                </a:solidFill>
                <a:latin typeface="a옛날사진관3"/>
                <a:ea typeface="a옛날사진관3"/>
              </a:rPr>
              <a:t>독립 서점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28" name="사각형: 둥근 대각선 방향 모서리 27"/>
          <p:cNvSpPr/>
          <p:nvPr/>
        </p:nvSpPr>
        <p:spPr>
          <a:xfrm>
            <a:off x="9148466" y="1692972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제목 1"/>
          <p:cNvSpPr txBox="1"/>
          <p:nvPr/>
        </p:nvSpPr>
        <p:spPr>
          <a:xfrm>
            <a:off x="9288379" y="1692216"/>
            <a:ext cx="1131628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700" dirty="0">
                <a:solidFill>
                  <a:srgbClr val="764B10"/>
                </a:solidFill>
                <a:latin typeface="a옛날사진관3"/>
                <a:ea typeface="a옛날사진관3"/>
              </a:rPr>
              <a:t>아동 서점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30" name="제목 1"/>
          <p:cNvSpPr txBox="1"/>
          <p:nvPr/>
        </p:nvSpPr>
        <p:spPr>
          <a:xfrm>
            <a:off x="10900644" y="1678949"/>
            <a:ext cx="1210619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700" dirty="0" err="1">
                <a:solidFill>
                  <a:srgbClr val="764B10"/>
                </a:solidFill>
                <a:latin typeface="a옛날사진관3"/>
                <a:ea typeface="a옛날사진관3"/>
              </a:rPr>
              <a:t>영풍문고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32" name="제목 1"/>
          <p:cNvSpPr txBox="1"/>
          <p:nvPr/>
        </p:nvSpPr>
        <p:spPr>
          <a:xfrm>
            <a:off x="3176492" y="1779180"/>
            <a:ext cx="1020119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1700" dirty="0">
                <a:solidFill>
                  <a:srgbClr val="764B10"/>
                </a:solidFill>
                <a:latin typeface="a옛날사진관3"/>
                <a:ea typeface="a옛날사진관3"/>
              </a:rPr>
              <a:t>알라딘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33" name="제목 1"/>
          <p:cNvSpPr txBox="1"/>
          <p:nvPr/>
        </p:nvSpPr>
        <p:spPr>
          <a:xfrm>
            <a:off x="568525" y="6368374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endParaRPr lang="en-US" altLang="ko-KR" sz="1900">
              <a:solidFill>
                <a:srgbClr val="303E7F"/>
              </a:solidFill>
              <a:latin typeface="a옛날사진관3"/>
              <a:ea typeface="a옛날사진관3"/>
            </a:endParaRPr>
          </a:p>
        </p:txBody>
      </p:sp>
      <p:sp>
        <p:nvSpPr>
          <p:cNvPr id="34" name="사각형: 둥근 대각선 방향 모서리 33"/>
          <p:cNvSpPr/>
          <p:nvPr/>
        </p:nvSpPr>
        <p:spPr>
          <a:xfrm>
            <a:off x="1323729" y="1746572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제목 1"/>
          <p:cNvSpPr txBox="1"/>
          <p:nvPr/>
        </p:nvSpPr>
        <p:spPr>
          <a:xfrm>
            <a:off x="1507865" y="1763565"/>
            <a:ext cx="1123306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교보문고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36" name="사각형: 둥근 대각선 방향 모서리 35"/>
          <p:cNvSpPr/>
          <p:nvPr/>
        </p:nvSpPr>
        <p:spPr>
          <a:xfrm>
            <a:off x="6065049" y="1720961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제목 1"/>
          <p:cNvSpPr txBox="1"/>
          <p:nvPr/>
        </p:nvSpPr>
        <p:spPr>
          <a:xfrm>
            <a:off x="6347392" y="1720205"/>
            <a:ext cx="1020119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700" dirty="0">
                <a:solidFill>
                  <a:srgbClr val="764B10"/>
                </a:solidFill>
                <a:latin typeface="a옛날사진관3"/>
                <a:ea typeface="a옛날사진관3"/>
              </a:rPr>
              <a:t>도서관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38" name="사각형: 둥근 대각선 방향 모서리 37"/>
          <p:cNvSpPr/>
          <p:nvPr/>
        </p:nvSpPr>
        <p:spPr>
          <a:xfrm>
            <a:off x="4459600" y="1732460"/>
            <a:ext cx="1335336" cy="47869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제목 1"/>
          <p:cNvSpPr txBox="1"/>
          <p:nvPr/>
        </p:nvSpPr>
        <p:spPr>
          <a:xfrm>
            <a:off x="4703295" y="1777417"/>
            <a:ext cx="1020119" cy="36691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예스</a:t>
            </a:r>
            <a:r>
              <a:rPr lang="en-US" altLang="ko-KR" sz="1700">
                <a:solidFill>
                  <a:srgbClr val="764B10"/>
                </a:solidFill>
                <a:latin typeface="a옛날사진관3"/>
                <a:ea typeface="a옛날사진관3"/>
              </a:rPr>
              <a:t>24</a:t>
            </a:r>
          </a:p>
        </p:txBody>
      </p:sp>
      <p:sp>
        <p:nvSpPr>
          <p:cNvPr id="46" name="사각형: 둥근 대각선 방향 모서리 45"/>
          <p:cNvSpPr/>
          <p:nvPr/>
        </p:nvSpPr>
        <p:spPr>
          <a:xfrm>
            <a:off x="146710" y="3828367"/>
            <a:ext cx="1125987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제목 1"/>
          <p:cNvSpPr txBox="1"/>
          <p:nvPr/>
        </p:nvSpPr>
        <p:spPr>
          <a:xfrm>
            <a:off x="415102" y="3821450"/>
            <a:ext cx="634309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 dirty="0">
                <a:solidFill>
                  <a:srgbClr val="764B10"/>
                </a:solidFill>
                <a:latin typeface="a옛날사진관3"/>
                <a:ea typeface="a옛날사진관3"/>
              </a:rPr>
              <a:t>위치</a:t>
            </a:r>
            <a:endParaRPr lang="en-US" altLang="ko-KR" sz="1700" dirty="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48" name="사각형: 둥근 대각선 방향 모서리 47"/>
          <p:cNvSpPr/>
          <p:nvPr/>
        </p:nvSpPr>
        <p:spPr>
          <a:xfrm>
            <a:off x="146711" y="4628032"/>
            <a:ext cx="1088242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제목 1"/>
          <p:cNvSpPr txBox="1"/>
          <p:nvPr/>
        </p:nvSpPr>
        <p:spPr>
          <a:xfrm>
            <a:off x="204796" y="4639041"/>
            <a:ext cx="972072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연락처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50" name="사각형: 둥근 대각선 방향 모서리 49"/>
          <p:cNvSpPr/>
          <p:nvPr/>
        </p:nvSpPr>
        <p:spPr>
          <a:xfrm>
            <a:off x="146711" y="5375191"/>
            <a:ext cx="1088242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제목 1"/>
          <p:cNvSpPr txBox="1"/>
          <p:nvPr/>
        </p:nvSpPr>
        <p:spPr>
          <a:xfrm>
            <a:off x="204796" y="5386200"/>
            <a:ext cx="1028956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영업시간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52" name="사각형: 둥근 대각선 방향 모서리 51"/>
          <p:cNvSpPr/>
          <p:nvPr/>
        </p:nvSpPr>
        <p:spPr>
          <a:xfrm>
            <a:off x="145510" y="6122350"/>
            <a:ext cx="1088242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제목 1"/>
          <p:cNvSpPr txBox="1"/>
          <p:nvPr/>
        </p:nvSpPr>
        <p:spPr>
          <a:xfrm>
            <a:off x="203595" y="6133359"/>
            <a:ext cx="972072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연락처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54" name="사각형: 둥근 대각선 방향 모서리 53"/>
          <p:cNvSpPr/>
          <p:nvPr/>
        </p:nvSpPr>
        <p:spPr>
          <a:xfrm>
            <a:off x="182816" y="2345923"/>
            <a:ext cx="1088242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제목 1"/>
          <p:cNvSpPr txBox="1"/>
          <p:nvPr/>
        </p:nvSpPr>
        <p:spPr>
          <a:xfrm>
            <a:off x="240901" y="2356932"/>
            <a:ext cx="972072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재고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59" name="제목 1"/>
          <p:cNvSpPr txBox="1"/>
          <p:nvPr/>
        </p:nvSpPr>
        <p:spPr>
          <a:xfrm>
            <a:off x="1620725" y="490355"/>
            <a:ext cx="10374684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도서 제공처의 </a:t>
            </a:r>
            <a:r>
              <a:rPr lang="ko-KR" altLang="en-US" sz="3500" dirty="0">
                <a:solidFill>
                  <a:srgbClr val="FF0000"/>
                </a:solidFill>
                <a:latin typeface="a카리스마"/>
                <a:ea typeface="a카리스마"/>
              </a:rPr>
              <a:t>위치</a:t>
            </a:r>
            <a:r>
              <a:rPr lang="en-US" altLang="ko-KR" sz="3500" dirty="0">
                <a:solidFill>
                  <a:srgbClr val="FF0000"/>
                </a:solidFill>
                <a:latin typeface="a카리스마"/>
                <a:ea typeface="a카리스마"/>
              </a:rPr>
              <a:t>, </a:t>
            </a:r>
            <a:r>
              <a:rPr lang="ko-KR" altLang="en-US" sz="3500" dirty="0">
                <a:solidFill>
                  <a:srgbClr val="FF0000"/>
                </a:solidFill>
                <a:latin typeface="a카리스마"/>
                <a:ea typeface="a카리스마"/>
              </a:rPr>
              <a:t>연락처</a:t>
            </a:r>
            <a:r>
              <a:rPr lang="en-US" altLang="ko-KR" sz="3500" dirty="0">
                <a:solidFill>
                  <a:srgbClr val="FF0000"/>
                </a:solidFill>
                <a:latin typeface="a카리스마"/>
                <a:ea typeface="a카리스마"/>
              </a:rPr>
              <a:t>, </a:t>
            </a:r>
            <a:r>
              <a:rPr lang="ko-KR" altLang="en-US" sz="3500" dirty="0">
                <a:solidFill>
                  <a:srgbClr val="FF0000"/>
                </a:solidFill>
                <a:latin typeface="a카리스마"/>
                <a:ea typeface="a카리스마"/>
              </a:rPr>
              <a:t>영업시간</a:t>
            </a:r>
            <a:r>
              <a:rPr lang="en-US" altLang="ko-KR" sz="3500" dirty="0">
                <a:solidFill>
                  <a:srgbClr val="FF0000"/>
                </a:solidFill>
                <a:latin typeface="a카리스마"/>
                <a:ea typeface="a카리스마"/>
              </a:rPr>
              <a:t>, </a:t>
            </a:r>
            <a:r>
              <a:rPr lang="ko-KR" altLang="en-US" sz="3500" dirty="0">
                <a:solidFill>
                  <a:srgbClr val="FF0000"/>
                </a:solidFill>
                <a:latin typeface="a카리스마"/>
                <a:ea typeface="a카리스마"/>
              </a:rPr>
              <a:t>재고 등</a:t>
            </a:r>
            <a:r>
              <a:rPr lang="en-US" altLang="ko-KR" sz="3500" dirty="0">
                <a:solidFill>
                  <a:srgbClr val="FF0000"/>
                </a:solidFill>
                <a:latin typeface="a카리스마"/>
                <a:ea typeface="a카리스마"/>
              </a:rPr>
              <a:t>  </a:t>
            </a:r>
            <a:r>
              <a:rPr lang="ko-KR" altLang="en-US" sz="3500" dirty="0">
                <a:solidFill>
                  <a:srgbClr val="FF0000"/>
                </a:solidFill>
                <a:latin typeface="a카리스마"/>
                <a:ea typeface="a카리스마"/>
              </a:rPr>
              <a:t> </a:t>
            </a:r>
            <a:endParaRPr lang="en-US" altLang="ko-KR" sz="3500" dirty="0">
              <a:solidFill>
                <a:srgbClr val="FF0000"/>
              </a:solidFill>
              <a:latin typeface="a카리스마"/>
              <a:ea typeface="a카리스마"/>
            </a:endParaRPr>
          </a:p>
        </p:txBody>
      </p:sp>
      <p:sp>
        <p:nvSpPr>
          <p:cNvPr id="103" name="제목 1"/>
          <p:cNvSpPr txBox="1"/>
          <p:nvPr/>
        </p:nvSpPr>
        <p:spPr>
          <a:xfrm>
            <a:off x="5403516" y="4865143"/>
            <a:ext cx="6646709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2800">
                <a:solidFill>
                  <a:srgbClr val="764B10"/>
                </a:solidFill>
                <a:latin typeface="a카리스마"/>
                <a:ea typeface="a카리스마"/>
              </a:rPr>
              <a:t>모두 확인 가능 </a:t>
            </a:r>
            <a:endParaRPr lang="en-US" altLang="ko-KR" sz="280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106" name="사각형: 둥근 대각선 방향 모서리 105"/>
          <p:cNvSpPr/>
          <p:nvPr/>
        </p:nvSpPr>
        <p:spPr>
          <a:xfrm>
            <a:off x="182816" y="3062792"/>
            <a:ext cx="1088242" cy="5664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제목 1"/>
          <p:cNvSpPr txBox="1"/>
          <p:nvPr/>
        </p:nvSpPr>
        <p:spPr>
          <a:xfrm>
            <a:off x="240901" y="3073801"/>
            <a:ext cx="972072" cy="43418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  <a:defRPr/>
            </a:pPr>
            <a:r>
              <a:rPr lang="ko-KR" altLang="en-US" sz="1700">
                <a:solidFill>
                  <a:srgbClr val="764B10"/>
                </a:solidFill>
                <a:latin typeface="a옛날사진관3"/>
                <a:ea typeface="a옛날사진관3"/>
              </a:rPr>
              <a:t>데이터</a:t>
            </a:r>
            <a:endParaRPr lang="en-US" altLang="ko-KR" sz="1700">
              <a:solidFill>
                <a:srgbClr val="764B10"/>
              </a:solidFill>
              <a:latin typeface="a옛날사진관3"/>
              <a:ea typeface="a옛날사진관3"/>
            </a:endParaRPr>
          </a:p>
        </p:txBody>
      </p:sp>
      <p:sp>
        <p:nvSpPr>
          <p:cNvPr id="108" name="제목 1"/>
          <p:cNvSpPr txBox="1"/>
          <p:nvPr/>
        </p:nvSpPr>
        <p:spPr>
          <a:xfrm>
            <a:off x="8042146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X</a:t>
            </a:r>
          </a:p>
        </p:txBody>
      </p:sp>
      <p:sp>
        <p:nvSpPr>
          <p:cNvPr id="110" name="제목 1"/>
          <p:cNvSpPr txBox="1"/>
          <p:nvPr/>
        </p:nvSpPr>
        <p:spPr>
          <a:xfrm>
            <a:off x="1830164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O</a:t>
            </a:r>
          </a:p>
        </p:txBody>
      </p:sp>
      <p:sp>
        <p:nvSpPr>
          <p:cNvPr id="111" name="제목 1"/>
          <p:cNvSpPr txBox="1"/>
          <p:nvPr/>
        </p:nvSpPr>
        <p:spPr>
          <a:xfrm>
            <a:off x="3400295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O</a:t>
            </a:r>
            <a:endParaRPr lang="ko-KR" altLang="en-US" sz="2800" dirty="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112" name="제목 1"/>
          <p:cNvSpPr txBox="1"/>
          <p:nvPr/>
        </p:nvSpPr>
        <p:spPr>
          <a:xfrm>
            <a:off x="4970426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O</a:t>
            </a:r>
            <a:endParaRPr lang="ko-KR" altLang="en-US" sz="2800" dirty="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113" name="제목 1"/>
          <p:cNvSpPr txBox="1"/>
          <p:nvPr/>
        </p:nvSpPr>
        <p:spPr>
          <a:xfrm>
            <a:off x="9612277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>
                <a:solidFill>
                  <a:srgbClr val="764B10"/>
                </a:solidFill>
                <a:latin typeface="a카리스마"/>
                <a:ea typeface="a카리스마"/>
              </a:rPr>
              <a:t>X</a:t>
            </a:r>
          </a:p>
        </p:txBody>
      </p:sp>
      <p:sp>
        <p:nvSpPr>
          <p:cNvPr id="114" name="제목 1"/>
          <p:cNvSpPr txBox="1"/>
          <p:nvPr/>
        </p:nvSpPr>
        <p:spPr>
          <a:xfrm>
            <a:off x="11182410" y="2246602"/>
            <a:ext cx="51668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X</a:t>
            </a:r>
          </a:p>
        </p:txBody>
      </p:sp>
      <p:sp>
        <p:nvSpPr>
          <p:cNvPr id="115" name="제목 1"/>
          <p:cNvSpPr txBox="1"/>
          <p:nvPr/>
        </p:nvSpPr>
        <p:spPr>
          <a:xfrm>
            <a:off x="6540557" y="2241982"/>
            <a:ext cx="448144" cy="853050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defRPr/>
            </a:pPr>
            <a:r>
              <a:rPr lang="en-US" altLang="ko-KR" sz="2800" dirty="0">
                <a:solidFill>
                  <a:srgbClr val="764B10"/>
                </a:solidFill>
                <a:latin typeface="a카리스마"/>
                <a:ea typeface="a카리스마"/>
              </a:rPr>
              <a:t>O</a:t>
            </a:r>
          </a:p>
        </p:txBody>
      </p:sp>
      <p:sp>
        <p:nvSpPr>
          <p:cNvPr id="117" name="제목 1"/>
          <p:cNvSpPr txBox="1"/>
          <p:nvPr/>
        </p:nvSpPr>
        <p:spPr>
          <a:xfrm>
            <a:off x="4609588" y="2932946"/>
            <a:ext cx="122225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800" dirty="0">
                <a:solidFill>
                  <a:srgbClr val="764B10"/>
                </a:solidFill>
                <a:latin typeface="a카리스마"/>
                <a:ea typeface="a카리스마"/>
              </a:rPr>
              <a:t>crawler</a:t>
            </a:r>
          </a:p>
        </p:txBody>
      </p:sp>
      <p:sp>
        <p:nvSpPr>
          <p:cNvPr id="118" name="제목 1"/>
          <p:cNvSpPr txBox="1"/>
          <p:nvPr/>
        </p:nvSpPr>
        <p:spPr>
          <a:xfrm>
            <a:off x="1514175" y="2932946"/>
            <a:ext cx="122225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800" dirty="0">
                <a:solidFill>
                  <a:srgbClr val="764B10"/>
                </a:solidFill>
                <a:latin typeface="a카리스마"/>
                <a:ea typeface="a카리스마"/>
              </a:rPr>
              <a:t>crawler</a:t>
            </a:r>
          </a:p>
        </p:txBody>
      </p:sp>
      <p:sp>
        <p:nvSpPr>
          <p:cNvPr id="119" name="제목 1"/>
          <p:cNvSpPr txBox="1"/>
          <p:nvPr/>
        </p:nvSpPr>
        <p:spPr>
          <a:xfrm>
            <a:off x="7654201" y="2932946"/>
            <a:ext cx="1520200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dirty="0">
                <a:solidFill>
                  <a:srgbClr val="764B10"/>
                </a:solidFill>
                <a:latin typeface="a카리스마"/>
                <a:ea typeface="a카리스마"/>
              </a:rPr>
              <a:t>공공 데이터</a:t>
            </a:r>
            <a:endParaRPr lang="en-US" altLang="ko-KR" sz="1800" dirty="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121" name="제목 1"/>
          <p:cNvSpPr txBox="1"/>
          <p:nvPr/>
        </p:nvSpPr>
        <p:spPr>
          <a:xfrm>
            <a:off x="6075353" y="2932946"/>
            <a:ext cx="133533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en-US" altLang="ko-KR" sz="1800" dirty="0">
                <a:solidFill>
                  <a:srgbClr val="764B10"/>
                </a:solidFill>
                <a:latin typeface="a카리스마"/>
                <a:ea typeface="a카리스마"/>
              </a:rPr>
              <a:t>crawler</a:t>
            </a:r>
          </a:p>
        </p:txBody>
      </p:sp>
      <p:sp>
        <p:nvSpPr>
          <p:cNvPr id="123" name="제목 1"/>
          <p:cNvSpPr txBox="1"/>
          <p:nvPr/>
        </p:nvSpPr>
        <p:spPr>
          <a:xfrm>
            <a:off x="10895163" y="2932946"/>
            <a:ext cx="133533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dirty="0">
                <a:solidFill>
                  <a:srgbClr val="764B10"/>
                </a:solidFill>
                <a:latin typeface="a카리스마"/>
                <a:ea typeface="a카리스마"/>
              </a:rPr>
              <a:t>공공 </a:t>
            </a:r>
            <a:r>
              <a:rPr lang="en-US" altLang="ko-KR" sz="1800" dirty="0">
                <a:solidFill>
                  <a:srgbClr val="764B10"/>
                </a:solidFill>
                <a:latin typeface="a카리스마"/>
                <a:ea typeface="a카리스마"/>
              </a:rPr>
              <a:t>API</a:t>
            </a:r>
          </a:p>
        </p:txBody>
      </p:sp>
      <p:sp>
        <p:nvSpPr>
          <p:cNvPr id="124" name="제목 1"/>
          <p:cNvSpPr txBox="1"/>
          <p:nvPr/>
        </p:nvSpPr>
        <p:spPr>
          <a:xfrm>
            <a:off x="9278213" y="2932946"/>
            <a:ext cx="1520200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dirty="0">
                <a:solidFill>
                  <a:srgbClr val="764B10"/>
                </a:solidFill>
                <a:latin typeface="a카리스마"/>
                <a:ea typeface="a카리스마"/>
              </a:rPr>
              <a:t>공공 데이터</a:t>
            </a:r>
            <a:endParaRPr lang="en-US" altLang="ko-KR" sz="1800" dirty="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125" name="제목 1"/>
          <p:cNvSpPr txBox="1"/>
          <p:nvPr/>
        </p:nvSpPr>
        <p:spPr>
          <a:xfrm>
            <a:off x="3081540" y="2932946"/>
            <a:ext cx="133533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dirty="0">
                <a:solidFill>
                  <a:srgbClr val="764B10"/>
                </a:solidFill>
                <a:latin typeface="a카리스마"/>
                <a:ea typeface="a카리스마"/>
              </a:rPr>
              <a:t>공개 </a:t>
            </a:r>
            <a:r>
              <a:rPr lang="en-US" altLang="ko-KR" sz="1800" dirty="0">
                <a:solidFill>
                  <a:srgbClr val="764B10"/>
                </a:solidFill>
                <a:latin typeface="a카리스마"/>
                <a:ea typeface="a카리스마"/>
              </a:rPr>
              <a:t>API</a:t>
            </a:r>
            <a:endParaRPr lang="ko-KR" altLang="en-US" sz="1800" dirty="0">
              <a:solidFill>
                <a:srgbClr val="764B10"/>
              </a:solidFill>
              <a:latin typeface="a카리스마"/>
              <a:ea typeface="a카리스마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D6CF5E-E053-87AF-D023-60436167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775684" y="707476"/>
            <a:ext cx="4970002" cy="46485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506095"/>
              </a:solidFill>
            </a:endParaRPr>
          </a:p>
        </p:txBody>
      </p:sp>
      <p:sp>
        <p:nvSpPr>
          <p:cNvPr id="32" name="사각형: 둥근 대각선 방향 모서리 31"/>
          <p:cNvSpPr/>
          <p:nvPr/>
        </p:nvSpPr>
        <p:spPr>
          <a:xfrm>
            <a:off x="2412100" y="2640105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사각형: 둥근 대각선 방향 모서리 25"/>
          <p:cNvSpPr/>
          <p:nvPr/>
        </p:nvSpPr>
        <p:spPr>
          <a:xfrm>
            <a:off x="1179786" y="1641682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 txBox="1"/>
          <p:nvPr/>
        </p:nvSpPr>
        <p:spPr>
          <a:xfrm>
            <a:off x="15842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 </a:t>
            </a: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기능 설계 및 개발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/>
              <a:ea typeface="a카리스마"/>
            </a:endParaRPr>
          </a:p>
        </p:txBody>
      </p:sp>
      <p:sp>
        <p:nvSpPr>
          <p:cNvPr id="18" name="제목 1"/>
          <p:cNvSpPr txBox="1"/>
          <p:nvPr/>
        </p:nvSpPr>
        <p:spPr>
          <a:xfrm>
            <a:off x="1640637" y="442265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도서 </a:t>
            </a:r>
            <a:r>
              <a:rPr lang="ko-KR" altLang="en-US" sz="3500" dirty="0" err="1">
                <a:solidFill>
                  <a:srgbClr val="506095"/>
                </a:solidFill>
                <a:latin typeface="a카리스마"/>
                <a:ea typeface="a카리스마"/>
              </a:rPr>
              <a:t>제공처</a:t>
            </a:r>
            <a:endParaRPr lang="en-US" altLang="ko-KR" sz="3500" dirty="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31" name="제목 1"/>
          <p:cNvSpPr txBox="1"/>
          <p:nvPr/>
        </p:nvSpPr>
        <p:spPr>
          <a:xfrm>
            <a:off x="2928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2.</a:t>
            </a:r>
          </a:p>
        </p:txBody>
      </p:sp>
      <p:sp>
        <p:nvSpPr>
          <p:cNvPr id="56" name="사각형: 둥근 대각선 방향 모서리 55"/>
          <p:cNvSpPr/>
          <p:nvPr/>
        </p:nvSpPr>
        <p:spPr>
          <a:xfrm>
            <a:off x="4566785" y="2634177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506095"/>
              </a:solidFill>
            </a:endParaRPr>
          </a:p>
        </p:txBody>
      </p:sp>
      <p:sp>
        <p:nvSpPr>
          <p:cNvPr id="58" name="제목 1"/>
          <p:cNvSpPr txBox="1"/>
          <p:nvPr/>
        </p:nvSpPr>
        <p:spPr>
          <a:xfrm>
            <a:off x="4857850" y="2664355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독립 서점</a:t>
            </a:r>
            <a:endParaRPr lang="en-US" altLang="ko-KR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61" name="사각형: 둥근 대각선 방향 모서리 60"/>
          <p:cNvSpPr/>
          <p:nvPr/>
        </p:nvSpPr>
        <p:spPr>
          <a:xfrm>
            <a:off x="3571863" y="1663745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제목 1"/>
          <p:cNvSpPr txBox="1"/>
          <p:nvPr/>
        </p:nvSpPr>
        <p:spPr>
          <a:xfrm>
            <a:off x="3872975" y="1683483"/>
            <a:ext cx="1335336" cy="5664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506095"/>
                </a:solidFill>
                <a:latin typeface="a옛날사진관3"/>
                <a:ea typeface="a옛날사진관3"/>
              </a:rPr>
              <a:t>아동 서점</a:t>
            </a:r>
            <a:endParaRPr lang="en-US" altLang="ko-KR" sz="190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78" name="제목 1"/>
          <p:cNvSpPr txBox="1"/>
          <p:nvPr/>
        </p:nvSpPr>
        <p:spPr>
          <a:xfrm>
            <a:off x="1513687" y="1655259"/>
            <a:ext cx="1335336" cy="5664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506095"/>
                </a:solidFill>
                <a:latin typeface="a옛날사진관3"/>
                <a:ea typeface="a옛날사진관3"/>
              </a:rPr>
              <a:t>영풍문고</a:t>
            </a:r>
            <a:endParaRPr lang="en-US" altLang="ko-KR" sz="190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80" name="제목 1"/>
          <p:cNvSpPr txBox="1"/>
          <p:nvPr/>
        </p:nvSpPr>
        <p:spPr>
          <a:xfrm>
            <a:off x="2657705" y="2697265"/>
            <a:ext cx="1335336" cy="5664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알라딘</a:t>
            </a:r>
            <a:endParaRPr lang="en-US" altLang="ko-KR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81" name="제목 1"/>
          <p:cNvSpPr txBox="1"/>
          <p:nvPr/>
        </p:nvSpPr>
        <p:spPr>
          <a:xfrm>
            <a:off x="486675" y="4421857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endParaRPr lang="en-US" altLang="ko-KR" sz="1900">
              <a:solidFill>
                <a:srgbClr val="303E7F"/>
              </a:solidFill>
              <a:latin typeface="a옛날사진관3"/>
              <a:ea typeface="a옛날사진관3"/>
            </a:endParaRPr>
          </a:p>
        </p:txBody>
      </p:sp>
      <p:sp>
        <p:nvSpPr>
          <p:cNvPr id="24" name="사각형: 둥근 대각선 방향 모서리 23"/>
          <p:cNvSpPr/>
          <p:nvPr/>
        </p:nvSpPr>
        <p:spPr>
          <a:xfrm>
            <a:off x="347478" y="2667131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506095"/>
              </a:solidFill>
            </a:endParaRPr>
          </a:p>
        </p:txBody>
      </p:sp>
      <p:sp>
        <p:nvSpPr>
          <p:cNvPr id="25" name="제목 1"/>
          <p:cNvSpPr txBox="1"/>
          <p:nvPr/>
        </p:nvSpPr>
        <p:spPr>
          <a:xfrm>
            <a:off x="670442" y="2665410"/>
            <a:ext cx="1335336" cy="566464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교보문고</a:t>
            </a:r>
            <a:endParaRPr lang="en-US" altLang="ko-KR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27" name="사각형: 둥근 대각선 방향 모서리 26"/>
          <p:cNvSpPr/>
          <p:nvPr/>
        </p:nvSpPr>
        <p:spPr>
          <a:xfrm>
            <a:off x="3712136" y="3682819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제목 1"/>
          <p:cNvSpPr txBox="1"/>
          <p:nvPr/>
        </p:nvSpPr>
        <p:spPr>
          <a:xfrm>
            <a:off x="4123782" y="3702557"/>
            <a:ext cx="1335336" cy="5664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>
                <a:solidFill>
                  <a:srgbClr val="506095"/>
                </a:solidFill>
                <a:latin typeface="a옛날사진관3"/>
                <a:ea typeface="a옛날사진관3"/>
              </a:rPr>
              <a:t>도서관</a:t>
            </a:r>
            <a:endParaRPr lang="en-US" altLang="ko-KR" sz="190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33" name="사각형: 둥근 대각선 방향 모서리 32"/>
          <p:cNvSpPr/>
          <p:nvPr/>
        </p:nvSpPr>
        <p:spPr>
          <a:xfrm>
            <a:off x="1210826" y="3686592"/>
            <a:ext cx="1747956" cy="73903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제목 1"/>
          <p:cNvSpPr txBox="1"/>
          <p:nvPr/>
        </p:nvSpPr>
        <p:spPr>
          <a:xfrm>
            <a:off x="1424337" y="3783942"/>
            <a:ext cx="1335336" cy="5664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ko-KR" altLang="en-US" sz="1900" dirty="0" err="1">
                <a:solidFill>
                  <a:srgbClr val="506095"/>
                </a:solidFill>
                <a:latin typeface="a옛날사진관3"/>
                <a:ea typeface="a옛날사진관3"/>
              </a:rPr>
              <a:t>예스</a:t>
            </a:r>
            <a:r>
              <a:rPr lang="en-US" altLang="ko-KR" sz="1900" dirty="0">
                <a:solidFill>
                  <a:srgbClr val="506095"/>
                </a:solidFill>
                <a:latin typeface="a옛날사진관3"/>
                <a:ea typeface="a옛날사진관3"/>
              </a:rPr>
              <a:t>24</a:t>
            </a:r>
          </a:p>
        </p:txBody>
      </p:sp>
      <p:sp>
        <p:nvSpPr>
          <p:cNvPr id="35" name="제목 1"/>
          <p:cNvSpPr txBox="1"/>
          <p:nvPr/>
        </p:nvSpPr>
        <p:spPr>
          <a:xfrm>
            <a:off x="7567148" y="1682795"/>
            <a:ext cx="3879162" cy="315166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샘플 코드들을 작성해 </a:t>
            </a:r>
          </a:p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확인해본 결과 </a:t>
            </a:r>
            <a:r>
              <a:rPr lang="ko-KR" altLang="en-US" sz="1900" dirty="0" err="1">
                <a:solidFill>
                  <a:srgbClr val="506095"/>
                </a:solidFill>
                <a:latin typeface="a옛날사진관3"/>
                <a:ea typeface="a옛날사진관3"/>
              </a:rPr>
              <a:t>영풍문고가</a:t>
            </a:r>
            <a:endParaRPr lang="ko-KR" altLang="en-US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재고 확인에 어려움이 있었다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.</a:t>
            </a:r>
          </a:p>
          <a:p>
            <a:pPr>
              <a:lnSpc>
                <a:spcPct val="160000"/>
              </a:lnSpc>
              <a:defRPr/>
            </a:pPr>
            <a:endParaRPr lang="en-US" altLang="ko-KR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 </a:t>
            </a:r>
            <a:r>
              <a:rPr lang="ko-KR" altLang="en-US" sz="1900" b="1" dirty="0">
                <a:solidFill>
                  <a:srgbClr val="506095"/>
                </a:solidFill>
                <a:latin typeface="a옛날사진관3"/>
                <a:ea typeface="a옛날사진관3"/>
              </a:rPr>
              <a:t>추가로</a:t>
            </a: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 독립 서점과 아동 서점은 </a:t>
            </a:r>
          </a:p>
          <a:p>
            <a:pPr>
              <a:lnSpc>
                <a:spcPct val="160000"/>
              </a:lnSpc>
              <a:defRPr/>
            </a:pP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전산체계가 제대로 </a:t>
            </a:r>
            <a:r>
              <a:rPr lang="ko-KR" altLang="en-US" sz="1900" dirty="0" err="1">
                <a:solidFill>
                  <a:srgbClr val="506095"/>
                </a:solidFill>
                <a:latin typeface="a옛날사진관3"/>
                <a:ea typeface="a옛날사진관3"/>
              </a:rPr>
              <a:t>갖추어져</a:t>
            </a:r>
            <a:r>
              <a:rPr lang="ko-KR" altLang="en-US" sz="1900" dirty="0">
                <a:solidFill>
                  <a:srgbClr val="506095"/>
                </a:solidFill>
                <a:latin typeface="a옛날사진관3"/>
                <a:ea typeface="a옛날사진관3"/>
              </a:rPr>
              <a:t> 있지 않아 </a:t>
            </a:r>
            <a:r>
              <a:rPr lang="ko-KR" altLang="en-US" sz="1900" dirty="0">
                <a:solidFill>
                  <a:srgbClr val="FF0000"/>
                </a:solidFill>
                <a:latin typeface="a옛날사진관3"/>
                <a:ea typeface="a옛날사진관3"/>
              </a:rPr>
              <a:t>재고확인이 불가능 하였다</a:t>
            </a:r>
            <a:r>
              <a:rPr lang="en-US" altLang="ko-KR" sz="1900" dirty="0">
                <a:solidFill>
                  <a:srgbClr val="FF0000"/>
                </a:solidFill>
                <a:latin typeface="a옛날사진관3"/>
                <a:ea typeface="a옛날사진관3"/>
              </a:rPr>
              <a:t>.</a:t>
            </a:r>
            <a:br>
              <a:rPr lang="en-US" altLang="ko-KR" sz="1900" dirty="0">
                <a:solidFill>
                  <a:srgbClr val="506095"/>
                </a:solidFill>
                <a:latin typeface="a옛날사진관3"/>
                <a:ea typeface="a옛날사진관3"/>
              </a:rPr>
            </a:br>
            <a:endParaRPr lang="en-US" altLang="ko-KR" sz="1900" dirty="0">
              <a:solidFill>
                <a:srgbClr val="506095"/>
              </a:solidFill>
              <a:latin typeface="a옛날사진관3"/>
              <a:ea typeface="a옛날사진관3"/>
            </a:endParaRPr>
          </a:p>
        </p:txBody>
      </p:sp>
      <p:sp>
        <p:nvSpPr>
          <p:cNvPr id="22" name="사각형: 둥근 대각선 방향 모서리 21"/>
          <p:cNvSpPr/>
          <p:nvPr/>
        </p:nvSpPr>
        <p:spPr>
          <a:xfrm>
            <a:off x="639709" y="5605516"/>
            <a:ext cx="11105977" cy="106963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재고 확인이 어려운 도서 제공처는 위치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영업시간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a옛날사진관3"/>
                <a:ea typeface="a옛날사진관3"/>
              </a:rPr>
              <a:t> 연락처만 보여주자</a:t>
            </a:r>
            <a:r>
              <a:rPr lang="en-US" altLang="ko-KR" dirty="0">
                <a:solidFill>
                  <a:srgbClr val="FF0000"/>
                </a:solidFill>
                <a:latin typeface="a옛날사진관3"/>
                <a:ea typeface="a옛날사진관3"/>
              </a:rPr>
              <a:t>.</a:t>
            </a:r>
            <a:endParaRPr lang="ko-KR" altLang="en-US" dirty="0">
              <a:solidFill>
                <a:srgbClr val="FF0000"/>
              </a:solidFill>
              <a:latin typeface="a옛날사진관3"/>
              <a:ea typeface="a옛날사진관3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4C1A27-4CF7-7164-7D74-AE999BDC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2.</a:t>
            </a:r>
          </a:p>
        </p:txBody>
      </p:sp>
      <p:sp>
        <p:nvSpPr>
          <p:cNvPr id="95" name="제목 1"/>
          <p:cNvSpPr txBox="1"/>
          <p:nvPr/>
        </p:nvSpPr>
        <p:spPr>
          <a:xfrm>
            <a:off x="1625487" y="2606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프로젝트 설계 및 개발</a:t>
            </a:r>
          </a:p>
        </p:txBody>
      </p:sp>
      <p:sp>
        <p:nvSpPr>
          <p:cNvPr id="96" name="제목 1"/>
          <p:cNvSpPr txBox="1"/>
          <p:nvPr/>
        </p:nvSpPr>
        <p:spPr>
          <a:xfrm>
            <a:off x="1469912" y="442597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1593736" y="403360"/>
            <a:ext cx="4650088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기능 설계 및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9D635-B296-471F-ACC4-DE2DE22A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275" y="2165350"/>
            <a:ext cx="9439275" cy="4000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4D104D-DD59-4147-BE4C-C805A827C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0" y="1687971"/>
            <a:ext cx="3232977" cy="221294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6BE1EC-16D3-8E52-4053-F1AC4A54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2.</a:t>
            </a:r>
          </a:p>
        </p:txBody>
      </p:sp>
      <p:sp>
        <p:nvSpPr>
          <p:cNvPr id="95" name="제목 1"/>
          <p:cNvSpPr txBox="1"/>
          <p:nvPr/>
        </p:nvSpPr>
        <p:spPr>
          <a:xfrm>
            <a:off x="1631837" y="2606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기능 설계 및 개발</a:t>
            </a:r>
          </a:p>
        </p:txBody>
      </p:sp>
      <p:sp>
        <p:nvSpPr>
          <p:cNvPr id="96" name="제목 1"/>
          <p:cNvSpPr txBox="1"/>
          <p:nvPr/>
        </p:nvSpPr>
        <p:spPr>
          <a:xfrm>
            <a:off x="18382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1600086" y="403360"/>
            <a:ext cx="5155030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기능 설계 및 개발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E9C1A-57A7-4C63-8134-0461F629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4" y="1297972"/>
            <a:ext cx="7381875" cy="550818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DB036C-A790-46DE-B484-81E28D79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05" y="1994059"/>
            <a:ext cx="6894095" cy="35573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0E52AB-E71F-6C3E-1F99-08462940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3-3.</a:t>
            </a:r>
          </a:p>
        </p:txBody>
      </p:sp>
      <p:sp>
        <p:nvSpPr>
          <p:cNvPr id="95" name="제목 1"/>
          <p:cNvSpPr txBox="1"/>
          <p:nvPr/>
        </p:nvSpPr>
        <p:spPr>
          <a:xfrm>
            <a:off x="2276362" y="35585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기능 설계 및 개발</a:t>
            </a:r>
          </a:p>
        </p:txBody>
      </p:sp>
      <p:sp>
        <p:nvSpPr>
          <p:cNvPr id="96" name="제목 1"/>
          <p:cNvSpPr txBox="1"/>
          <p:nvPr/>
        </p:nvSpPr>
        <p:spPr>
          <a:xfrm>
            <a:off x="18382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2244610" y="412885"/>
            <a:ext cx="5183605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공공 데이터 준비 및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74487F-CEDE-47EE-8DE2-BBD892F2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4" y="1085850"/>
            <a:ext cx="6124575" cy="5772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E4672-EFD2-4856-83EE-E837E0DE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080" y="2157174"/>
            <a:ext cx="6438146" cy="40644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7BF0D2-3F2D-D99D-BFF5-BC0BDCB0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1"/>
          <p:cNvSpPr txBox="1"/>
          <p:nvPr/>
        </p:nvSpPr>
        <p:spPr>
          <a:xfrm>
            <a:off x="18636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506095"/>
              </a:solidFill>
              <a:latin typeface="a카리스마"/>
              <a:ea typeface="a카리스마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1538491" y="412885"/>
            <a:ext cx="4650088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500" dirty="0">
                <a:solidFill>
                  <a:srgbClr val="506095"/>
                </a:solidFill>
                <a:latin typeface="a카리스마"/>
                <a:ea typeface="a카리스마"/>
              </a:rPr>
              <a:t>팀원 구성 및 역할 소개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EEE99BA-4D5D-E5DD-941F-EE801FA31F84}"/>
              </a:ext>
            </a:extLst>
          </p:cNvPr>
          <p:cNvSpPr txBox="1">
            <a:spLocks/>
          </p:cNvSpPr>
          <p:nvPr/>
        </p:nvSpPr>
        <p:spPr>
          <a:xfrm>
            <a:off x="16350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프로젝트 소개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9CC1B2E-F42C-34F8-7E53-833627D0A751}"/>
              </a:ext>
            </a:extLst>
          </p:cNvPr>
          <p:cNvSpPr txBox="1">
            <a:spLocks/>
          </p:cNvSpPr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01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EE5B9-93EE-430A-A9FF-3A75DD36E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18" y="2527751"/>
            <a:ext cx="1421949" cy="1421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741933-7449-404C-827F-5E0F62427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35" y="2497324"/>
            <a:ext cx="1421949" cy="142194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D56F209B-7960-4AD1-AEF1-A6436602F44E}"/>
              </a:ext>
            </a:extLst>
          </p:cNvPr>
          <p:cNvSpPr txBox="1">
            <a:spLocks/>
          </p:cNvSpPr>
          <p:nvPr/>
        </p:nvSpPr>
        <p:spPr>
          <a:xfrm>
            <a:off x="1058827" y="1671059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한준규 </a:t>
            </a:r>
            <a:r>
              <a:rPr lang="en-US" altLang="ko-KR" sz="28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 </a:t>
            </a:r>
            <a:r>
              <a:rPr lang="ko-KR" altLang="en-US" sz="28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김동건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3937A75-DDEE-4246-8F4C-8D6F030BB76E}"/>
              </a:ext>
            </a:extLst>
          </p:cNvPr>
          <p:cNvSpPr txBox="1">
            <a:spLocks/>
          </p:cNvSpPr>
          <p:nvPr/>
        </p:nvSpPr>
        <p:spPr>
          <a:xfrm>
            <a:off x="6676959" y="1645660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err="1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강지석</a:t>
            </a:r>
            <a:r>
              <a:rPr lang="ko-KR" altLang="en-US" sz="28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8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/ </a:t>
            </a:r>
            <a:r>
              <a:rPr lang="ko-KR" altLang="en-US" sz="2800" dirty="0" err="1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윤어진</a:t>
            </a:r>
            <a:endParaRPr lang="ko-KR" altLang="en-US" sz="2800" dirty="0">
              <a:ln>
                <a:solidFill>
                  <a:schemeClr val="accent1"/>
                </a:solidFill>
              </a:ln>
              <a:solidFill>
                <a:srgbClr val="506095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D394BBC-CF13-4445-9E00-36D4426C7071}"/>
              </a:ext>
            </a:extLst>
          </p:cNvPr>
          <p:cNvSpPr txBox="1">
            <a:spLocks/>
          </p:cNvSpPr>
          <p:nvPr/>
        </p:nvSpPr>
        <p:spPr>
          <a:xfrm>
            <a:off x="1588936" y="4113233"/>
            <a:ext cx="5100897" cy="2097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공공 데이터 사용</a:t>
            </a:r>
            <a:endParaRPr lang="en-US" altLang="ko-KR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크롤링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기술 적용</a:t>
            </a:r>
            <a:endParaRPr lang="en-US" altLang="ko-KR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JSON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명세에 맞추어 코드 작성</a:t>
            </a:r>
            <a:endParaRPr lang="en-US" altLang="ko-KR" dirty="0">
              <a:ln>
                <a:solidFill>
                  <a:schemeClr val="accent1"/>
                </a:solidFill>
              </a:ln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8467CE-28D1-43B5-80AE-4C5F9FE52111}"/>
              </a:ext>
            </a:extLst>
          </p:cNvPr>
          <p:cNvSpPr txBox="1">
            <a:spLocks/>
          </p:cNvSpPr>
          <p:nvPr/>
        </p:nvSpPr>
        <p:spPr>
          <a:xfrm>
            <a:off x="6698961" y="4087833"/>
            <a:ext cx="4635723" cy="2059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JSON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명세를 통해 지도 </a:t>
            </a:r>
            <a:r>
              <a:rPr lang="en-US" altLang="ko-KR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API </a:t>
            </a: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 작성</a:t>
            </a:r>
            <a:endParaRPr lang="en-US" altLang="ko-KR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디자인</a:t>
            </a:r>
            <a:endParaRPr lang="en-US" altLang="ko-KR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디자인 개발 담당</a:t>
            </a:r>
            <a:endParaRPr lang="en-US" altLang="ko-KR" dirty="0">
              <a:solidFill>
                <a:schemeClr val="accent2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B2092BC-477D-47F7-B649-069510959FD2}"/>
              </a:ext>
            </a:extLst>
          </p:cNvPr>
          <p:cNvSpPr txBox="1">
            <a:spLocks/>
          </p:cNvSpPr>
          <p:nvPr/>
        </p:nvSpPr>
        <p:spPr>
          <a:xfrm>
            <a:off x="1002024" y="3962400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dirty="0">
                <a:ln>
                  <a:solidFill>
                    <a:schemeClr val="accent1"/>
                  </a:solidFill>
                </a:ln>
                <a:solidFill>
                  <a:srgbClr val="506095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기능 개발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C6810BC-B181-4FB0-9EFE-43BE4EE0DF46}"/>
              </a:ext>
            </a:extLst>
          </p:cNvPr>
          <p:cNvSpPr txBox="1">
            <a:spLocks/>
          </p:cNvSpPr>
          <p:nvPr/>
        </p:nvSpPr>
        <p:spPr>
          <a:xfrm>
            <a:off x="6676959" y="3936999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디자인 제작 및 개발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BA2A89-F98D-4E53-B596-F8FC7E336559}"/>
              </a:ext>
            </a:extLst>
          </p:cNvPr>
          <p:cNvCxnSpPr/>
          <p:nvPr/>
        </p:nvCxnSpPr>
        <p:spPr>
          <a:xfrm>
            <a:off x="6226679" y="1707592"/>
            <a:ext cx="0" cy="4259841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45E88C-A032-FC6B-ABD1-59D3D85F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E6766BDC-1299-6103-477D-08866C48EE55}"/>
              </a:ext>
            </a:extLst>
          </p:cNvPr>
          <p:cNvSpPr/>
          <p:nvPr/>
        </p:nvSpPr>
        <p:spPr>
          <a:xfrm>
            <a:off x="369054" y="5134454"/>
            <a:ext cx="11442441" cy="135701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BCAE582D-FEBC-B39E-079C-CFA7CC732E00}"/>
              </a:ext>
            </a:extLst>
          </p:cNvPr>
          <p:cNvSpPr/>
          <p:nvPr/>
        </p:nvSpPr>
        <p:spPr>
          <a:xfrm>
            <a:off x="378485" y="1245668"/>
            <a:ext cx="11442441" cy="355204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3199911-1A0A-F240-01B8-B51EF7CC459A}"/>
              </a:ext>
            </a:extLst>
          </p:cNvPr>
          <p:cNvSpPr/>
          <p:nvPr/>
        </p:nvSpPr>
        <p:spPr>
          <a:xfrm>
            <a:off x="751658" y="1951336"/>
            <a:ext cx="2109329" cy="2109329"/>
          </a:xfrm>
          <a:prstGeom prst="ellipse">
            <a:avLst/>
          </a:prstGeom>
          <a:solidFill>
            <a:srgbClr val="C4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FD1DB67-89CA-3307-484B-CC3032766D33}"/>
              </a:ext>
            </a:extLst>
          </p:cNvPr>
          <p:cNvSpPr txBox="1">
            <a:spLocks/>
          </p:cNvSpPr>
          <p:nvPr/>
        </p:nvSpPr>
        <p:spPr>
          <a:xfrm>
            <a:off x="16350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프로젝트 소개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8065175-84B0-46EE-B6A2-BF00237437A9}"/>
              </a:ext>
            </a:extLst>
          </p:cNvPr>
          <p:cNvSpPr txBox="1">
            <a:spLocks/>
          </p:cNvSpPr>
          <p:nvPr/>
        </p:nvSpPr>
        <p:spPr>
          <a:xfrm>
            <a:off x="1635012" y="366531"/>
            <a:ext cx="7205963" cy="843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rgbClr val="303E7F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근처에서 바로 보고 싶은 책</a:t>
            </a:r>
            <a:endParaRPr lang="en-US" altLang="ko-KR" sz="3500" dirty="0">
              <a:solidFill>
                <a:srgbClr val="303E7F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7FD28E2-27FD-F352-00D3-1302EAD0D3EF}"/>
              </a:ext>
            </a:extLst>
          </p:cNvPr>
          <p:cNvSpPr/>
          <p:nvPr/>
        </p:nvSpPr>
        <p:spPr>
          <a:xfrm>
            <a:off x="5725961" y="1994199"/>
            <a:ext cx="2109329" cy="2109329"/>
          </a:xfrm>
          <a:prstGeom prst="ellipse">
            <a:avLst/>
          </a:prstGeom>
          <a:solidFill>
            <a:srgbClr val="C4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33552CD-BB68-EBA8-230F-D0C2958B3877}"/>
              </a:ext>
            </a:extLst>
          </p:cNvPr>
          <p:cNvSpPr/>
          <p:nvPr/>
        </p:nvSpPr>
        <p:spPr>
          <a:xfrm>
            <a:off x="3252656" y="1965848"/>
            <a:ext cx="2109329" cy="2109329"/>
          </a:xfrm>
          <a:prstGeom prst="ellipse">
            <a:avLst/>
          </a:prstGeom>
          <a:solidFill>
            <a:srgbClr val="C4DD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84A636C-B56B-F218-8EE4-F77F3B37191E}"/>
              </a:ext>
            </a:extLst>
          </p:cNvPr>
          <p:cNvSpPr txBox="1">
            <a:spLocks/>
          </p:cNvSpPr>
          <p:nvPr/>
        </p:nvSpPr>
        <p:spPr>
          <a:xfrm>
            <a:off x="784652" y="4633847"/>
            <a:ext cx="11036274" cy="2109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근처의 도서를 찾기 위해서는 근처의 </a:t>
            </a:r>
            <a:endParaRPr lang="en-US" altLang="ko-KR" sz="24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도서관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서점을 각각 검색 해야 하는 불편함이 있다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6B6FD1E1-9E33-B986-2522-B27BE66D3CD0}"/>
              </a:ext>
            </a:extLst>
          </p:cNvPr>
          <p:cNvSpPr txBox="1">
            <a:spLocks/>
          </p:cNvSpPr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01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145C340-3614-4A0B-A12A-01E74F085473}"/>
              </a:ext>
            </a:extLst>
          </p:cNvPr>
          <p:cNvSpPr txBox="1">
            <a:spLocks/>
          </p:cNvSpPr>
          <p:nvPr/>
        </p:nvSpPr>
        <p:spPr>
          <a:xfrm>
            <a:off x="1198696" y="1883290"/>
            <a:ext cx="1416425" cy="2109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도서관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23448B3-1B26-4364-BE06-D5012BB3CDE4}"/>
              </a:ext>
            </a:extLst>
          </p:cNvPr>
          <p:cNvSpPr txBox="1">
            <a:spLocks/>
          </p:cNvSpPr>
          <p:nvPr/>
        </p:nvSpPr>
        <p:spPr>
          <a:xfrm>
            <a:off x="3586419" y="1886074"/>
            <a:ext cx="1416425" cy="2109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교보문고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5FB9690-B4B2-4246-B030-C38163D104F5}"/>
              </a:ext>
            </a:extLst>
          </p:cNvPr>
          <p:cNvSpPr txBox="1">
            <a:spLocks/>
          </p:cNvSpPr>
          <p:nvPr/>
        </p:nvSpPr>
        <p:spPr>
          <a:xfrm>
            <a:off x="6166338" y="1893923"/>
            <a:ext cx="1416425" cy="2109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알라딘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8865C09-F5C2-43D8-B19F-C4D8ACA5D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226" y="1586094"/>
            <a:ext cx="5267325" cy="49053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B1AA1F-0926-F0F9-83DE-BA914CD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3348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대각선 방향 모서리 29">
            <a:extLst>
              <a:ext uri="{FF2B5EF4-FFF2-40B4-BE49-F238E27FC236}">
                <a16:creationId xmlns:a16="http://schemas.microsoft.com/office/drawing/2014/main" id="{E6766BDC-1299-6103-477D-08866C48EE55}"/>
              </a:ext>
            </a:extLst>
          </p:cNvPr>
          <p:cNvSpPr/>
          <p:nvPr/>
        </p:nvSpPr>
        <p:spPr>
          <a:xfrm>
            <a:off x="6291572" y="3547907"/>
            <a:ext cx="5571060" cy="135701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FD1DB67-89CA-3307-484B-CC3032766D33}"/>
              </a:ext>
            </a:extLst>
          </p:cNvPr>
          <p:cNvSpPr txBox="1">
            <a:spLocks/>
          </p:cNvSpPr>
          <p:nvPr/>
        </p:nvSpPr>
        <p:spPr>
          <a:xfrm>
            <a:off x="16350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프로젝트 소개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8065175-84B0-46EE-B6A2-BF00237437A9}"/>
              </a:ext>
            </a:extLst>
          </p:cNvPr>
          <p:cNvSpPr txBox="1">
            <a:spLocks/>
          </p:cNvSpPr>
          <p:nvPr/>
        </p:nvSpPr>
        <p:spPr>
          <a:xfrm>
            <a:off x="1635012" y="366531"/>
            <a:ext cx="7205963" cy="843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rgbClr val="303E7F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한번에 찾을 수 없는 내 근처 책</a:t>
            </a:r>
            <a:endParaRPr lang="en-US" altLang="ko-KR" sz="3500" dirty="0">
              <a:solidFill>
                <a:srgbClr val="303E7F"/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84A636C-B56B-F218-8EE4-F77F3B37191E}"/>
              </a:ext>
            </a:extLst>
          </p:cNvPr>
          <p:cNvSpPr txBox="1">
            <a:spLocks/>
          </p:cNvSpPr>
          <p:nvPr/>
        </p:nvSpPr>
        <p:spPr>
          <a:xfrm>
            <a:off x="6462055" y="3634284"/>
            <a:ext cx="6592149" cy="104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네이버 검색을 하면 온라인 서점 정보만 보여준다</a:t>
            </a: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</a:t>
            </a: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내 근처에 있는 서적을 바로 찾을 수 없다</a:t>
            </a: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6B6FD1E1-9E33-B986-2522-B27BE66D3CD0}"/>
              </a:ext>
            </a:extLst>
          </p:cNvPr>
          <p:cNvSpPr txBox="1">
            <a:spLocks/>
          </p:cNvSpPr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01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AD24B25E-2367-C69A-76D1-FEC2F2C95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30575" y="1336391"/>
            <a:ext cx="2186159" cy="170414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79772F-B7F7-54F7-A361-3EFEC8504FEA}"/>
              </a:ext>
            </a:extLst>
          </p:cNvPr>
          <p:cNvSpPr/>
          <p:nvPr/>
        </p:nvSpPr>
        <p:spPr>
          <a:xfrm>
            <a:off x="380777" y="2127340"/>
            <a:ext cx="5143736" cy="19193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A5B962-C383-0518-2EEF-46F1F30BABC3}"/>
              </a:ext>
            </a:extLst>
          </p:cNvPr>
          <p:cNvSpPr/>
          <p:nvPr/>
        </p:nvSpPr>
        <p:spPr>
          <a:xfrm>
            <a:off x="729009" y="2864696"/>
            <a:ext cx="2555166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FDF05-7999-011D-523E-F2E2FF90AE2D}"/>
              </a:ext>
            </a:extLst>
          </p:cNvPr>
          <p:cNvSpPr txBox="1"/>
          <p:nvPr/>
        </p:nvSpPr>
        <p:spPr>
          <a:xfrm>
            <a:off x="643980" y="2219152"/>
            <a:ext cx="251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예스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24</a:t>
            </a:r>
            <a:endParaRPr lang="ko-KR" altLang="en-US" sz="24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585BAE-9F35-1953-50F2-5C75A0A3DE0A}"/>
              </a:ext>
            </a:extLst>
          </p:cNvPr>
          <p:cNvSpPr/>
          <p:nvPr/>
        </p:nvSpPr>
        <p:spPr>
          <a:xfrm>
            <a:off x="3517410" y="2878901"/>
            <a:ext cx="1773868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DF31919-BB4A-73BA-ED5F-0E0FFEA34C32}"/>
              </a:ext>
            </a:extLst>
          </p:cNvPr>
          <p:cNvSpPr/>
          <p:nvPr/>
        </p:nvSpPr>
        <p:spPr>
          <a:xfrm>
            <a:off x="380777" y="1279049"/>
            <a:ext cx="5143736" cy="7142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905DE46-3DD7-F970-E1F4-71F8D2B4A0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77"/>
          <a:stretch/>
        </p:blipFill>
        <p:spPr>
          <a:xfrm>
            <a:off x="588394" y="1407138"/>
            <a:ext cx="524661" cy="4680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FC89AAE-71A7-EE66-E1F4-AE738858961A}"/>
              </a:ext>
            </a:extLst>
          </p:cNvPr>
          <p:cNvSpPr txBox="1"/>
          <p:nvPr/>
        </p:nvSpPr>
        <p:spPr>
          <a:xfrm>
            <a:off x="1178769" y="1416385"/>
            <a:ext cx="541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혼자 공부하는 </a:t>
            </a:r>
            <a:r>
              <a:rPr lang="en-US" altLang="ko-KR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JS</a:t>
            </a:r>
            <a:endParaRPr lang="ko-KR" altLang="en-US" sz="24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6203CB-1BF1-D746-C0ED-5AB29175C8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76" y="1441358"/>
            <a:ext cx="405899" cy="40589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964F2D7-CD49-EA5F-EC82-E95EFA7BCC9D}"/>
              </a:ext>
            </a:extLst>
          </p:cNvPr>
          <p:cNvSpPr/>
          <p:nvPr/>
        </p:nvSpPr>
        <p:spPr>
          <a:xfrm>
            <a:off x="380777" y="4175615"/>
            <a:ext cx="5143736" cy="19193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0B78E1B-1EE2-97D7-C78C-CCA296D27270}"/>
              </a:ext>
            </a:extLst>
          </p:cNvPr>
          <p:cNvSpPr/>
          <p:nvPr/>
        </p:nvSpPr>
        <p:spPr>
          <a:xfrm>
            <a:off x="1310893" y="4912971"/>
            <a:ext cx="1773868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BF1958-63A5-3831-1078-078B8A7B6D5B}"/>
              </a:ext>
            </a:extLst>
          </p:cNvPr>
          <p:cNvSpPr txBox="1"/>
          <p:nvPr/>
        </p:nvSpPr>
        <p:spPr>
          <a:xfrm>
            <a:off x="643980" y="4267427"/>
            <a:ext cx="251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인터넷 교보문고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46BAF8C-71DE-794F-61C2-D08B33E106D5}"/>
              </a:ext>
            </a:extLst>
          </p:cNvPr>
          <p:cNvSpPr/>
          <p:nvPr/>
        </p:nvSpPr>
        <p:spPr>
          <a:xfrm>
            <a:off x="3427961" y="4927176"/>
            <a:ext cx="1773868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F58DC07-4D6A-C4D1-4CBA-3EDC187ADA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8"/>
          <a:stretch/>
        </p:blipFill>
        <p:spPr>
          <a:xfrm flipH="1">
            <a:off x="383802" y="4837379"/>
            <a:ext cx="643048" cy="1014095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DC424BC-9280-22E2-C8C9-6251C3FA354F}"/>
              </a:ext>
            </a:extLst>
          </p:cNvPr>
          <p:cNvSpPr/>
          <p:nvPr/>
        </p:nvSpPr>
        <p:spPr>
          <a:xfrm>
            <a:off x="380777" y="6212225"/>
            <a:ext cx="5143736" cy="19193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744A9B9-1A8E-C91D-6555-CC9BE989000D}"/>
              </a:ext>
            </a:extLst>
          </p:cNvPr>
          <p:cNvSpPr/>
          <p:nvPr/>
        </p:nvSpPr>
        <p:spPr>
          <a:xfrm>
            <a:off x="729009" y="6973027"/>
            <a:ext cx="1773868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D5C940-B681-5D9F-2D9E-5152C5580C45}"/>
              </a:ext>
            </a:extLst>
          </p:cNvPr>
          <p:cNvSpPr txBox="1"/>
          <p:nvPr/>
        </p:nvSpPr>
        <p:spPr>
          <a:xfrm>
            <a:off x="643980" y="6304037"/>
            <a:ext cx="3019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알라딘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97C02CC-3759-ACC2-6B40-82937B4D0098}"/>
              </a:ext>
            </a:extLst>
          </p:cNvPr>
          <p:cNvSpPr/>
          <p:nvPr/>
        </p:nvSpPr>
        <p:spPr>
          <a:xfrm>
            <a:off x="2846077" y="6987232"/>
            <a:ext cx="1773868" cy="86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1B8E989-BE28-C9E0-50DB-DA269E537C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8"/>
          <a:stretch/>
        </p:blipFill>
        <p:spPr>
          <a:xfrm>
            <a:off x="4882276" y="6911270"/>
            <a:ext cx="642237" cy="101409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48885C6-2920-DE54-4792-301DA12B2A17}"/>
              </a:ext>
            </a:extLst>
          </p:cNvPr>
          <p:cNvSpPr txBox="1"/>
          <p:nvPr/>
        </p:nvSpPr>
        <p:spPr>
          <a:xfrm>
            <a:off x="753738" y="2901121"/>
            <a:ext cx="251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혼자 공부하는 </a:t>
            </a:r>
            <a:r>
              <a:rPr lang="en-US" altLang="ko-KR" sz="18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JS</a:t>
            </a:r>
            <a:endParaRPr lang="ko-KR" altLang="en-US" sz="1800" dirty="0">
              <a:solidFill>
                <a:srgbClr val="303E7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CA77F056-853D-FA9A-FC3B-001BE26B7195}"/>
              </a:ext>
            </a:extLst>
          </p:cNvPr>
          <p:cNvSpPr/>
          <p:nvPr/>
        </p:nvSpPr>
        <p:spPr>
          <a:xfrm>
            <a:off x="1384251" y="5380485"/>
            <a:ext cx="762014" cy="24722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84A0F8-293D-9226-F8BE-A1B739883918}"/>
              </a:ext>
            </a:extLst>
          </p:cNvPr>
          <p:cNvSpPr txBox="1"/>
          <p:nvPr/>
        </p:nvSpPr>
        <p:spPr>
          <a:xfrm>
            <a:off x="3584557" y="3115431"/>
            <a:ext cx="25109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5E6E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배송비</a:t>
            </a:r>
          </a:p>
        </p:txBody>
      </p: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D2286505-896E-D56F-49DA-BDF3DACC8BB9}"/>
              </a:ext>
            </a:extLst>
          </p:cNvPr>
          <p:cNvSpPr/>
          <p:nvPr/>
        </p:nvSpPr>
        <p:spPr>
          <a:xfrm>
            <a:off x="2259313" y="5380485"/>
            <a:ext cx="762014" cy="24722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순서도: 수행의 시작/종료 66">
            <a:extLst>
              <a:ext uri="{FF2B5EF4-FFF2-40B4-BE49-F238E27FC236}">
                <a16:creationId xmlns:a16="http://schemas.microsoft.com/office/drawing/2014/main" id="{680BA915-91C9-C3AD-69F7-9887735D7135}"/>
              </a:ext>
            </a:extLst>
          </p:cNvPr>
          <p:cNvSpPr/>
          <p:nvPr/>
        </p:nvSpPr>
        <p:spPr>
          <a:xfrm>
            <a:off x="3506430" y="5380642"/>
            <a:ext cx="762014" cy="24722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수행의 시작/종료 67">
            <a:extLst>
              <a:ext uri="{FF2B5EF4-FFF2-40B4-BE49-F238E27FC236}">
                <a16:creationId xmlns:a16="http://schemas.microsoft.com/office/drawing/2014/main" id="{F50E06C7-E07B-CA00-6839-0BE45F25403E}"/>
              </a:ext>
            </a:extLst>
          </p:cNvPr>
          <p:cNvSpPr/>
          <p:nvPr/>
        </p:nvSpPr>
        <p:spPr>
          <a:xfrm>
            <a:off x="4381492" y="5380642"/>
            <a:ext cx="762014" cy="247228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수행의 시작/종료 68">
            <a:extLst>
              <a:ext uri="{FF2B5EF4-FFF2-40B4-BE49-F238E27FC236}">
                <a16:creationId xmlns:a16="http://schemas.microsoft.com/office/drawing/2014/main" id="{B43025E3-AAFA-711D-1ED6-738CECCEB237}"/>
              </a:ext>
            </a:extLst>
          </p:cNvPr>
          <p:cNvSpPr/>
          <p:nvPr/>
        </p:nvSpPr>
        <p:spPr>
          <a:xfrm>
            <a:off x="1401165" y="5011661"/>
            <a:ext cx="762014" cy="247228"/>
          </a:xfrm>
          <a:prstGeom prst="flowChartTerminator">
            <a:avLst/>
          </a:prstGeom>
          <a:solidFill>
            <a:srgbClr val="5E6EC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수행의 시작/종료 69">
            <a:extLst>
              <a:ext uri="{FF2B5EF4-FFF2-40B4-BE49-F238E27FC236}">
                <a16:creationId xmlns:a16="http://schemas.microsoft.com/office/drawing/2014/main" id="{1335A613-444A-1FE7-7895-C2435663BDC2}"/>
              </a:ext>
            </a:extLst>
          </p:cNvPr>
          <p:cNvSpPr/>
          <p:nvPr/>
        </p:nvSpPr>
        <p:spPr>
          <a:xfrm>
            <a:off x="3511130" y="5022649"/>
            <a:ext cx="762014" cy="247228"/>
          </a:xfrm>
          <a:prstGeom prst="flowChartTerminator">
            <a:avLst/>
          </a:prstGeom>
          <a:solidFill>
            <a:srgbClr val="5E6EC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51BB5042-5EBF-572D-7CDA-C8FFDADF77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5837" y="1585189"/>
            <a:ext cx="2112397" cy="170414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FF5DC3AA-56E0-2104-1A9F-22A17A42F1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494"/>
          <a:stretch/>
        </p:blipFill>
        <p:spPr>
          <a:xfrm>
            <a:off x="380777" y="5321387"/>
            <a:ext cx="435544" cy="3857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CF94D2-D1E1-4A4B-9BD0-D91A8C5A7A7C}"/>
              </a:ext>
            </a:extLst>
          </p:cNvPr>
          <p:cNvSpPr txBox="1"/>
          <p:nvPr/>
        </p:nvSpPr>
        <p:spPr>
          <a:xfrm>
            <a:off x="4502268" y="3115432"/>
            <a:ext cx="25109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5E6E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2500</a:t>
            </a:r>
            <a:endParaRPr lang="ko-KR" altLang="en-US" sz="1700" dirty="0">
              <a:solidFill>
                <a:srgbClr val="5E6EC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F4CF1-4B79-49D4-9B0C-C1A9214614DB}"/>
              </a:ext>
            </a:extLst>
          </p:cNvPr>
          <p:cNvSpPr txBox="1"/>
          <p:nvPr/>
        </p:nvSpPr>
        <p:spPr>
          <a:xfrm>
            <a:off x="2114169" y="3300357"/>
            <a:ext cx="128662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rgbClr val="5E6E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21,600</a:t>
            </a:r>
            <a:r>
              <a:rPr lang="ko-KR" altLang="en-US" sz="1700" dirty="0">
                <a:solidFill>
                  <a:srgbClr val="5E6EC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</a:t>
            </a:r>
          </a:p>
        </p:txBody>
      </p:sp>
      <p:sp>
        <p:nvSpPr>
          <p:cNvPr id="57" name="사각형: 둥근 대각선 방향 모서리 56">
            <a:extLst>
              <a:ext uri="{FF2B5EF4-FFF2-40B4-BE49-F238E27FC236}">
                <a16:creationId xmlns:a16="http://schemas.microsoft.com/office/drawing/2014/main" id="{12BF4E7C-17B8-4565-99D4-27C8F82A6221}"/>
              </a:ext>
            </a:extLst>
          </p:cNvPr>
          <p:cNvSpPr/>
          <p:nvPr/>
        </p:nvSpPr>
        <p:spPr>
          <a:xfrm>
            <a:off x="6291572" y="5111581"/>
            <a:ext cx="5571060" cy="1357015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77CA4B3D-B052-4C88-9652-08C659F442F8}"/>
              </a:ext>
            </a:extLst>
          </p:cNvPr>
          <p:cNvSpPr txBox="1">
            <a:spLocks/>
          </p:cNvSpPr>
          <p:nvPr/>
        </p:nvSpPr>
        <p:spPr>
          <a:xfrm>
            <a:off x="6462055" y="5197958"/>
            <a:ext cx="6592149" cy="1040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배송은 길면 며칠씩 걸린다는 단점이 있다</a:t>
            </a:r>
            <a:r>
              <a:rPr lang="en-US" altLang="ko-KR" sz="1900" dirty="0">
                <a:solidFill>
                  <a:srgbClr val="303E7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F8C93A-00DD-9B9A-B297-1FD7B6BD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262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CFD1DB67-89CA-3307-484B-CC3032766D33}"/>
              </a:ext>
            </a:extLst>
          </p:cNvPr>
          <p:cNvSpPr txBox="1">
            <a:spLocks/>
          </p:cNvSpPr>
          <p:nvPr/>
        </p:nvSpPr>
        <p:spPr>
          <a:xfrm>
            <a:off x="1635012" y="62255"/>
            <a:ext cx="4329367" cy="668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프로젝트 시연</a:t>
            </a:r>
            <a:endParaRPr lang="en-US" altLang="ko-KR" sz="2300" dirty="0">
              <a:solidFill>
                <a:schemeClr val="bg1">
                  <a:alpha val="79000"/>
                </a:schemeClr>
              </a:solidFill>
              <a:latin typeface="a카리스마" panose="02020600000000000000" pitchFamily="18" charset="-127"/>
              <a:ea typeface="a카리스마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8065175-84B0-46EE-B6A2-BF00237437A9}"/>
              </a:ext>
            </a:extLst>
          </p:cNvPr>
          <p:cNvSpPr txBox="1">
            <a:spLocks/>
          </p:cNvSpPr>
          <p:nvPr/>
        </p:nvSpPr>
        <p:spPr>
          <a:xfrm>
            <a:off x="1635012" y="366531"/>
            <a:ext cx="7205963" cy="843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>
                <a:solidFill>
                  <a:srgbClr val="303E7F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당신 근처의 도서</a:t>
            </a:r>
            <a:r>
              <a:rPr lang="en-US" altLang="ko-KR" sz="3500" dirty="0">
                <a:solidFill>
                  <a:srgbClr val="303E7F"/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, Mains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6B6FD1E1-9E33-B986-2522-B27BE66D3CD0}"/>
              </a:ext>
            </a:extLst>
          </p:cNvPr>
          <p:cNvSpPr txBox="1">
            <a:spLocks/>
          </p:cNvSpPr>
          <p:nvPr/>
        </p:nvSpPr>
        <p:spPr>
          <a:xfrm>
            <a:off x="369054" y="-140753"/>
            <a:ext cx="1772221" cy="154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 panose="02020600000000000000" pitchFamily="18" charset="-127"/>
                <a:ea typeface="a카리스마" panose="02020600000000000000" pitchFamily="18" charset="-127"/>
              </a:rPr>
              <a:t>01</a:t>
            </a:r>
          </a:p>
        </p:txBody>
      </p:sp>
      <p:pic>
        <p:nvPicPr>
          <p:cNvPr id="2" name="bandicam 2022-06-18 17-11-46-249">
            <a:hlinkClick r:id="" action="ppaction://media"/>
            <a:extLst>
              <a:ext uri="{FF2B5EF4-FFF2-40B4-BE49-F238E27FC236}">
                <a16:creationId xmlns:a16="http://schemas.microsoft.com/office/drawing/2014/main" id="{A414F86B-B34F-4A87-953D-033777E15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2787" y="1606919"/>
            <a:ext cx="9186426" cy="44783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47DEA4-C76B-8FF7-73A0-4B1B3F3B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14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 txBox="1"/>
          <p:nvPr/>
        </p:nvSpPr>
        <p:spPr>
          <a:xfrm>
            <a:off x="6783969" y="1084906"/>
            <a:ext cx="6707846" cy="843811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6000" dirty="0">
                <a:solidFill>
                  <a:srgbClr val="506095"/>
                </a:solidFill>
                <a:latin typeface="a카리스마"/>
                <a:ea typeface="a카리스마"/>
              </a:rPr>
              <a:t>프로젝트 개발</a:t>
            </a:r>
          </a:p>
        </p:txBody>
      </p:sp>
      <p:sp>
        <p:nvSpPr>
          <p:cNvPr id="31" name="제목 1"/>
          <p:cNvSpPr txBox="1"/>
          <p:nvPr/>
        </p:nvSpPr>
        <p:spPr>
          <a:xfrm>
            <a:off x="580854" y="457200"/>
            <a:ext cx="4638846" cy="6965536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50900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05F6F-763E-42E6-B8E8-7CD03331E587}"/>
              </a:ext>
            </a:extLst>
          </p:cNvPr>
          <p:cNvSpPr txBox="1"/>
          <p:nvPr/>
        </p:nvSpPr>
        <p:spPr>
          <a:xfrm>
            <a:off x="6872869" y="4271749"/>
            <a:ext cx="5232351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1"/>
                <a:ea typeface="a옛날사진관1"/>
              </a:rPr>
              <a:t>협업 및 분업</a:t>
            </a:r>
            <a:endParaRPr lang="en-US" altLang="ko-KR" sz="2800" b="1" dirty="0">
              <a:solidFill>
                <a:srgbClr val="303E7F"/>
              </a:solidFill>
              <a:latin typeface="a옛날사진관1"/>
              <a:ea typeface="a옛날사진관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F263D-7A54-4FD0-C487-59FB0EBB91D7}"/>
              </a:ext>
            </a:extLst>
          </p:cNvPr>
          <p:cNvSpPr txBox="1"/>
          <p:nvPr/>
        </p:nvSpPr>
        <p:spPr>
          <a:xfrm>
            <a:off x="6872869" y="4785154"/>
            <a:ext cx="4927582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1"/>
                <a:ea typeface="a옛날사진관1"/>
              </a:rPr>
              <a:t>개발 과정</a:t>
            </a:r>
            <a:endParaRPr lang="en-US" altLang="ko-KR" sz="2800" b="1" dirty="0">
              <a:solidFill>
                <a:srgbClr val="303E7F"/>
              </a:solidFill>
              <a:latin typeface="a옛날사진관1"/>
              <a:ea typeface="a옛날사진관1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FB1E75-B801-1B24-FEFE-9EA27D5F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841F7-8B64-C844-87DD-88DED125BB93}"/>
              </a:ext>
            </a:extLst>
          </p:cNvPr>
          <p:cNvSpPr txBox="1"/>
          <p:nvPr/>
        </p:nvSpPr>
        <p:spPr>
          <a:xfrm>
            <a:off x="6872869" y="5260742"/>
            <a:ext cx="4927582" cy="513405"/>
          </a:xfrm>
          <a:prstGeom prst="rect">
            <a:avLst/>
          </a:prstGeom>
          <a:noFill/>
        </p:spPr>
        <p:txBody>
          <a:bodyPr wrap="square" tIns="3600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2800" b="1" dirty="0">
                <a:solidFill>
                  <a:srgbClr val="303E7F"/>
                </a:solidFill>
                <a:latin typeface="a옛날사진관1"/>
                <a:ea typeface="a옛날사진관1"/>
              </a:rPr>
              <a:t>서비스 흐름도</a:t>
            </a:r>
            <a:endParaRPr lang="en-US" altLang="ko-KR" sz="2800" b="1" dirty="0">
              <a:solidFill>
                <a:srgbClr val="303E7F"/>
              </a:solidFill>
              <a:latin typeface="a옛날사진관1"/>
              <a:ea typeface="a옛날사진관1"/>
            </a:endParaRPr>
          </a:p>
        </p:txBody>
      </p:sp>
    </p:spTree>
    <p:extLst>
      <p:ext uri="{BB962C8B-B14F-4D97-AF65-F5344CB8AC3E}">
        <p14:creationId xmlns:p14="http://schemas.microsoft.com/office/powerpoint/2010/main" val="35252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 txBox="1"/>
          <p:nvPr/>
        </p:nvSpPr>
        <p:spPr>
          <a:xfrm>
            <a:off x="369054" y="-35978"/>
            <a:ext cx="1772221" cy="154466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80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02.</a:t>
            </a:r>
          </a:p>
        </p:txBody>
      </p:sp>
      <p:sp>
        <p:nvSpPr>
          <p:cNvPr id="96" name="제목 1"/>
          <p:cNvSpPr txBox="1"/>
          <p:nvPr/>
        </p:nvSpPr>
        <p:spPr>
          <a:xfrm>
            <a:off x="1838212" y="37796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ko-KR" sz="350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E646B-9554-49D8-9AC2-BE3E4E9899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58" y="3762130"/>
            <a:ext cx="967850" cy="967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087B45-6FF7-4C65-B1D8-FBD77D751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230" y="3640237"/>
            <a:ext cx="967850" cy="967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47C756-545F-42A5-BDEC-95A1993CC6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52" y="3484954"/>
            <a:ext cx="1522202" cy="1522202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BEA93537-0AFA-41DC-977B-8B17F3170DCD}"/>
              </a:ext>
            </a:extLst>
          </p:cNvPr>
          <p:cNvSpPr txBox="1"/>
          <p:nvPr/>
        </p:nvSpPr>
        <p:spPr>
          <a:xfrm>
            <a:off x="5305815" y="2746340"/>
            <a:ext cx="2488446" cy="74858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3500" dirty="0">
                <a:solidFill>
                  <a:srgbClr val="303E7F"/>
                </a:solidFill>
                <a:latin typeface="a카리스마"/>
                <a:ea typeface="a카리스마"/>
              </a:rPr>
              <a:t>Json </a:t>
            </a: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인터페이스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E4144A-3451-48F1-ADB7-C9E8E20A2A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680" y="1724586"/>
            <a:ext cx="1216566" cy="1216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0EC493-0012-4BEF-9498-9973B930F9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1" y="1844712"/>
            <a:ext cx="1510995" cy="1510995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2BA6F31F-4667-481E-B3A0-8494F2034916}"/>
              </a:ext>
            </a:extLst>
          </p:cNvPr>
          <p:cNvSpPr txBox="1"/>
          <p:nvPr/>
        </p:nvSpPr>
        <p:spPr>
          <a:xfrm>
            <a:off x="8595878" y="4608086"/>
            <a:ext cx="3319720" cy="95125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2400" dirty="0">
                <a:solidFill>
                  <a:schemeClr val="accent2"/>
                </a:solidFill>
                <a:latin typeface="a카리스마"/>
                <a:ea typeface="a카리스마"/>
              </a:rPr>
              <a:t>API, Crawler</a:t>
            </a:r>
            <a:endParaRPr lang="ko-KR" altLang="en-US" sz="2400" dirty="0">
              <a:solidFill>
                <a:schemeClr val="accent2"/>
              </a:solidFill>
              <a:latin typeface="a카리스마"/>
              <a:ea typeface="a카리스마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675DFF02-44C0-4D85-91FE-39745F30D41F}"/>
              </a:ext>
            </a:extLst>
          </p:cNvPr>
          <p:cNvSpPr txBox="1"/>
          <p:nvPr/>
        </p:nvSpPr>
        <p:spPr>
          <a:xfrm>
            <a:off x="1947974" y="4606926"/>
            <a:ext cx="2986925" cy="951257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20000"/>
              </a:lnSpc>
              <a:defRPr/>
            </a:pPr>
            <a:r>
              <a:rPr lang="en-US" altLang="ko-KR" sz="2400" dirty="0">
                <a:solidFill>
                  <a:schemeClr val="accent2"/>
                </a:solidFill>
                <a:latin typeface="a카리스마"/>
                <a:ea typeface="a카리스마"/>
              </a:rPr>
              <a:t>Design, Map API</a:t>
            </a:r>
            <a:endParaRPr lang="ko-KR" altLang="en-US" sz="2400" dirty="0">
              <a:solidFill>
                <a:schemeClr val="accent2"/>
              </a:solidFill>
              <a:latin typeface="a카리스마"/>
              <a:ea typeface="a카리스마"/>
            </a:endParaRP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8338B13C-893D-461C-B7C5-29D70238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36549">
            <a:off x="9659858" y="2703898"/>
            <a:ext cx="1027730" cy="102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E415A19D-EE32-46F4-8A63-12EBEB42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43907">
            <a:off x="4140418" y="3757802"/>
            <a:ext cx="1215377" cy="12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2BD3C389-0725-4EDA-A417-A8112704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43907">
            <a:off x="7577199" y="3709000"/>
            <a:ext cx="1215377" cy="121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752D8E61-ED65-4FAE-A22B-B07390E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19973" y="3025140"/>
            <a:ext cx="1027730" cy="102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247358E6-6CDE-ECB2-6DF4-CF81423D5D21}"/>
              </a:ext>
            </a:extLst>
          </p:cNvPr>
          <p:cNvSpPr txBox="1"/>
          <p:nvPr/>
        </p:nvSpPr>
        <p:spPr>
          <a:xfrm>
            <a:off x="2127772" y="139910"/>
            <a:ext cx="4329367" cy="66825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300" dirty="0">
                <a:solidFill>
                  <a:schemeClr val="bg1">
                    <a:alpha val="79000"/>
                  </a:schemeClr>
                </a:solidFill>
                <a:latin typeface="a카리스마"/>
                <a:ea typeface="a카리스마"/>
              </a:rPr>
              <a:t>협업 및 분업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B7300C4-8643-44E6-29F6-119EFC8769ED}"/>
              </a:ext>
            </a:extLst>
          </p:cNvPr>
          <p:cNvSpPr txBox="1"/>
          <p:nvPr/>
        </p:nvSpPr>
        <p:spPr>
          <a:xfrm>
            <a:off x="2127772" y="537981"/>
            <a:ext cx="7205963" cy="84381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500" dirty="0">
                <a:solidFill>
                  <a:srgbClr val="303E7F"/>
                </a:solidFill>
                <a:latin typeface="a카리스마"/>
                <a:ea typeface="a카리스마"/>
              </a:rPr>
              <a:t>JSON </a:t>
            </a:r>
            <a:r>
              <a:rPr lang="ko-KR" altLang="en-US" sz="3500" dirty="0">
                <a:solidFill>
                  <a:srgbClr val="303E7F"/>
                </a:solidFill>
                <a:latin typeface="a카리스마"/>
                <a:ea typeface="a카리스마"/>
              </a:rPr>
              <a:t>인터페이스 명세</a:t>
            </a:r>
            <a:endParaRPr lang="en-US" altLang="ko-KR" sz="3500" dirty="0">
              <a:solidFill>
                <a:srgbClr val="303E7F"/>
              </a:solidFill>
              <a:latin typeface="a카리스마"/>
              <a:ea typeface="a카리스마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C353EB-CDA7-4E1D-769C-4A280F27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7298E39-3454-496C-B1BE-EC059B5A7082}" type="slidenum">
              <a:rPr lang="ko-KR" altLang="en-US" sz="3200" b="1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70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1275</Words>
  <Application>Microsoft Office PowerPoint</Application>
  <PresentationFormat>와이드스크린</PresentationFormat>
  <Paragraphs>341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a옛날사진관1</vt:lpstr>
      <vt:lpstr>a옛날사진관2</vt:lpstr>
      <vt:lpstr>a옛날사진관3</vt:lpstr>
      <vt:lpstr>a옛날사진관4</vt:lpstr>
      <vt:lpstr>a카리스마</vt:lpstr>
      <vt:lpstr>맑은 고딕</vt:lpstr>
      <vt:lpstr>Arial</vt:lpstr>
      <vt:lpstr>Bodoni MT Condensed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Hellllo</cp:lastModifiedBy>
  <cp:revision>808</cp:revision>
  <dcterms:created xsi:type="dcterms:W3CDTF">2022-04-19T06:30:53Z</dcterms:created>
  <dcterms:modified xsi:type="dcterms:W3CDTF">2022-06-19T14:39:40Z</dcterms:modified>
  <cp:version/>
</cp:coreProperties>
</file>